
<file path=[Content_Types].xml><?xml version="1.0" encoding="utf-8"?>
<Types xmlns="http://schemas.openxmlformats.org/package/2006/content-types">
  <Default Extension="wav" ContentType="audio/x-wav"/>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85" r:id="rId4"/>
    <p:sldId id="356" r:id="rId5"/>
    <p:sldId id="351" r:id="rId6"/>
    <p:sldId id="421" r:id="rId7"/>
    <p:sldId id="422" r:id="rId8"/>
    <p:sldId id="424" r:id="rId9"/>
    <p:sldId id="326" r:id="rId10"/>
    <p:sldId id="426" r:id="rId11"/>
    <p:sldId id="371" r:id="rId12"/>
    <p:sldId id="427" r:id="rId13"/>
    <p:sldId id="330" r:id="rId14"/>
    <p:sldId id="358" r:id="rId15"/>
    <p:sldId id="344" r:id="rId16"/>
    <p:sldId id="370" r:id="rId17"/>
    <p:sldId id="447" r:id="rId18"/>
    <p:sldId id="445" r:id="rId19"/>
    <p:sldId id="449" r:id="rId20"/>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8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8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8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8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8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8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8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8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80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FFFF00"/>
    <a:srgbClr val="993366"/>
    <a:srgbClr val="0000FF"/>
    <a:srgbClr val="8A767C"/>
    <a:srgbClr val="8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4" d="100"/>
          <a:sy n="84" d="100"/>
        </p:scale>
        <p:origin x="-1152" y="-90"/>
      </p:cViewPr>
      <p:guideLst>
        <p:guide orient="horz" pos="2198"/>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2049"/>
          <p:cNvSpPr>
            <a:spLocks noGrp="1"/>
          </p:cNvSpPr>
          <p:nvPr>
            <p:ph type="hdr" sz="quarter"/>
          </p:nvPr>
        </p:nvSpPr>
        <p:spPr>
          <a:xfrm>
            <a:off x="0" y="0"/>
            <a:ext cx="2971800" cy="457200"/>
          </a:xfrm>
          <a:prstGeom prst="rect">
            <a:avLst/>
          </a:prstGeom>
          <a:noFill/>
          <a:ln w="9525">
            <a:noFill/>
          </a:ln>
        </p:spPr>
        <p:txBody>
          <a:bodyPr/>
          <a:lstStyle/>
          <a:p>
            <a:pPr lvl="0" fontAlgn="base"/>
            <a:endParaRPr lang="zh-CN" sz="1200" strike="noStrike" noProof="1"/>
          </a:p>
        </p:txBody>
      </p:sp>
      <p:sp>
        <p:nvSpPr>
          <p:cNvPr id="2051" name="日期占位符 2050"/>
          <p:cNvSpPr>
            <a:spLocks noGrp="1"/>
          </p:cNvSpPr>
          <p:nvPr>
            <p:ph type="dt" idx="1"/>
          </p:nvPr>
        </p:nvSpPr>
        <p:spPr>
          <a:xfrm>
            <a:off x="3884613" y="0"/>
            <a:ext cx="2971800" cy="457200"/>
          </a:xfrm>
          <a:prstGeom prst="rect">
            <a:avLst/>
          </a:prstGeom>
          <a:noFill/>
          <a:ln w="9525">
            <a:noFill/>
          </a:ln>
        </p:spPr>
        <p:txBody>
          <a:bodyPr/>
          <a:lstStyle/>
          <a:p>
            <a:pPr lvl="0" algn="r" fontAlgn="base"/>
            <a:endParaRPr lang="zh-CN" altLang="en-US" sz="1200" strike="noStrike" noProof="1"/>
          </a:p>
        </p:txBody>
      </p:sp>
      <p:sp>
        <p:nvSpPr>
          <p:cNvPr id="3076" name="幻灯片图像占位符 2051"/>
          <p:cNvSpPr>
            <a:spLocks noGrp="1" noRot="1" noChangeAspect="1"/>
          </p:cNvSpPr>
          <p:nvPr>
            <p:ph type="sldImg"/>
          </p:nvPr>
        </p:nvSpPr>
        <p:spPr>
          <a:xfrm>
            <a:off x="1143000" y="685800"/>
            <a:ext cx="4572000" cy="3429000"/>
          </a:xfrm>
          <a:prstGeom prst="rect">
            <a:avLst/>
          </a:prstGeom>
          <a:noFill/>
          <a:ln w="9525">
            <a:noFill/>
          </a:ln>
        </p:spPr>
      </p:sp>
      <p:sp>
        <p:nvSpPr>
          <p:cNvPr id="3077" name="文本占位符 2052"/>
          <p:cNvSpPr>
            <a:spLocks noGrp="1" noRot="1"/>
          </p:cNvSpPr>
          <p:nvPr>
            <p:ph type="body" sz="quarter"/>
          </p:nvPr>
        </p:nvSpPr>
        <p:spPr>
          <a:xfrm>
            <a:off x="685800" y="4343400"/>
            <a:ext cx="5486400" cy="4114800"/>
          </a:xfrm>
          <a:prstGeom prst="rect">
            <a:avLst/>
          </a:prstGeom>
          <a:noFill/>
          <a:ln w="9525">
            <a:noFill/>
          </a:ln>
        </p:spPr>
        <p:txBody>
          <a:bodyPr anchor="ctr"/>
          <a:lstStyle/>
          <a:p>
            <a:pPr lvl="0" indent="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2054" name="页脚占位符 2053"/>
          <p:cNvSpPr>
            <a:spLocks noGrp="1"/>
          </p:cNvSpPr>
          <p:nvPr>
            <p:ph type="ftr" sz="quarter" idx="4"/>
          </p:nvPr>
        </p:nvSpPr>
        <p:spPr>
          <a:xfrm>
            <a:off x="0" y="8685213"/>
            <a:ext cx="2971800" cy="457200"/>
          </a:xfrm>
          <a:prstGeom prst="rect">
            <a:avLst/>
          </a:prstGeom>
          <a:noFill/>
          <a:ln w="9525">
            <a:noFill/>
          </a:ln>
        </p:spPr>
        <p:txBody>
          <a:bodyPr anchor="b"/>
          <a:lstStyle/>
          <a:p>
            <a:pPr lvl="0" fontAlgn="base"/>
            <a:endParaRPr lang="zh-CN" sz="1200" strike="noStrike" noProof="1"/>
          </a:p>
        </p:txBody>
      </p:sp>
      <p:sp>
        <p:nvSpPr>
          <p:cNvPr id="2055" name="灯片编号占位符 2054"/>
          <p:cNvSpPr>
            <a:spLocks noGrp="1"/>
          </p:cNvSpPr>
          <p:nvPr>
            <p:ph type="sldNum" sz="quarter" idx="5"/>
          </p:nvPr>
        </p:nvSpPr>
        <p:spPr>
          <a:xfrm>
            <a:off x="3884613" y="8685213"/>
            <a:ext cx="2971800" cy="457200"/>
          </a:xfrm>
          <a:prstGeom prst="rect">
            <a:avLst/>
          </a:prstGeom>
          <a:noFill/>
          <a:ln w="9525">
            <a:noFill/>
          </a:ln>
        </p:spPr>
        <p:txBody>
          <a:bodyPr anchor="b"/>
          <a:lstStyle/>
          <a:p>
            <a:pPr lvl="0" algn="r" fontAlgn="base"/>
            <a:fld id="{9A0DB2DC-4C9A-4742-B13C-FB6460FD3503}" type="slidenum">
              <a:rPr lang="en-US" altLang="zh-CN" sz="1200" strike="noStrike" noProof="1">
                <a:latin typeface="Arial" panose="020B0604020202020204" pitchFamily="34" charset="0"/>
                <a:ea typeface="宋体" panose="02010600030101010101" pitchFamily="2" charset="-122"/>
                <a:cs typeface="+mn-ea"/>
              </a:rPr>
            </a:fld>
            <a:endParaRPr lang="zh-CN" sz="12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图片 2049" descr="bg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27"/>
          <p:cNvSpPr>
            <a:spLocks noGrp="1"/>
          </p:cNvSpPr>
          <p:nvPr>
            <p:ph type="ctrTitle"/>
          </p:nvPr>
        </p:nvSpPr>
        <p:spPr>
          <a:xfrm>
            <a:off x="468313" y="2997200"/>
            <a:ext cx="8207375" cy="960438"/>
          </a:xfrm>
          <a:prstGeom prst="rect">
            <a:avLst/>
          </a:prstGeom>
          <a:noFill/>
          <a:ln w="9525">
            <a:noFill/>
          </a:ln>
        </p:spPr>
        <p:txBody>
          <a:bodyPr anchor="ctr"/>
          <a:lstStyle>
            <a:lvl1pPr lvl="0" algn="r">
              <a:defRPr sz="3400" b="0" kern="1200">
                <a:solidFill>
                  <a:schemeClr val="tx1"/>
                </a:solidFill>
                <a:ea typeface="微软雅黑" panose="020B0503020204020204" charset="-122"/>
              </a:defRPr>
            </a:lvl1pPr>
          </a:lstStyle>
          <a:p>
            <a:pPr lvl="0" fontAlgn="base"/>
            <a:r>
              <a:rPr lang="zh-CN" altLang="en-US" strike="noStrike" noProof="1"/>
              <a:t>单击此处编辑母版标题样式</a:t>
            </a:r>
            <a:endParaRPr lang="zh-CN" altLang="en-US" strike="noStrike" noProof="1"/>
          </a:p>
        </p:txBody>
      </p:sp>
      <p:sp>
        <p:nvSpPr>
          <p:cNvPr id="2052" name="Rectangle 31"/>
          <p:cNvSpPr>
            <a:spLocks noGrp="1"/>
          </p:cNvSpPr>
          <p:nvPr>
            <p:ph type="subTitle" idx="1" hasCustomPrompt="1"/>
          </p:nvPr>
        </p:nvSpPr>
        <p:spPr>
          <a:xfrm>
            <a:off x="468313" y="3952875"/>
            <a:ext cx="8207375" cy="407988"/>
          </a:xfrm>
          <a:prstGeom prst="rect">
            <a:avLst/>
          </a:prstGeom>
          <a:noFill/>
          <a:ln w="9525">
            <a:noFill/>
          </a:ln>
        </p:spPr>
        <p:txBody>
          <a:bodyPr anchor="ctr"/>
          <a:lstStyle>
            <a:lvl1pPr marL="0" lvl="0" indent="0" algn="r">
              <a:buNone/>
              <a:defRPr sz="1800" b="0" kern="1200">
                <a:ea typeface="微软雅黑" panose="020B0503020204020204" charset="-122"/>
              </a:defRPr>
            </a:lvl1pPr>
            <a:lvl2pPr marL="457200" lvl="1" indent="-457200" algn="ctr">
              <a:buNone/>
              <a:defRPr sz="1800" b="1" kern="1200">
                <a:ea typeface="华文细黑" panose="02010600040101010101" pitchFamily="2" charset="-122"/>
              </a:defRPr>
            </a:lvl2pPr>
            <a:lvl3pPr marL="914400" lvl="2" indent="-914400" algn="ctr">
              <a:buNone/>
              <a:defRPr sz="1800" b="1" kern="1200">
                <a:ea typeface="华文细黑" panose="02010600040101010101" pitchFamily="2" charset="-122"/>
              </a:defRPr>
            </a:lvl3pPr>
            <a:lvl4pPr marL="1371600" lvl="3" indent="-1371600" algn="ctr">
              <a:buNone/>
              <a:defRPr sz="1800" b="1" kern="1200">
                <a:ea typeface="华文细黑" panose="02010600040101010101" pitchFamily="2" charset="-122"/>
              </a:defRPr>
            </a:lvl4pPr>
            <a:lvl5pPr marL="1828800" lvl="4" indent="-1828800" algn="ctr">
              <a:buNone/>
              <a:defRPr sz="1800" b="1" kern="1200">
                <a:ea typeface="华文细黑" panose="02010600040101010101" pitchFamily="2" charset="-122"/>
              </a:defRPr>
            </a:lvl5pPr>
          </a:lstStyle>
          <a:p>
            <a:pPr lvl="0" fontAlgn="base"/>
            <a:r>
              <a:rPr lang="zh-CN" altLang="en-US" strike="noStrike" noProof="1"/>
              <a:t>单击添加署名或公司信息</a:t>
            </a:r>
            <a:endParaRPr lang="zh-CN" altLang="en-US" strike="noStrike" noProof="1"/>
          </a:p>
        </p:txBody>
      </p:sp>
    </p:spTree>
  </p:cSld>
  <p:clrMapOvr>
    <a:masterClrMapping/>
  </p:clrMapOvr>
  <p:transition spd="med">
    <p:strips dir="rd"/>
  </p:transition>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med">
    <p:strips dir="rd"/>
  </p:transition>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5035" y="190500"/>
            <a:ext cx="2052240" cy="61182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190500"/>
            <a:ext cx="6037751" cy="61182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med">
    <p:strips dir="rd"/>
  </p:transition>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med">
    <p:strips dir="rd"/>
  </p:transition>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med">
    <p:strips dir="rd"/>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1614" cy="51831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074" y="1125538"/>
            <a:ext cx="4021614" cy="51831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med">
    <p:strips dir="rd"/>
  </p:transition>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med">
    <p:strips dir="rd"/>
  </p:transition>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spd="med">
    <p:strips dir="rd"/>
  </p:transition>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strips dir="rd"/>
  </p:transition>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med">
    <p:strips dir="rd"/>
  </p:transition>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med">
    <p:strips dir="rd"/>
  </p:transition>
  <p:hf sldNum="0"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p:txBody>
      </p:sp>
      <p:sp>
        <p:nvSpPr>
          <p:cNvPr id="1027" name="Rectangle 27"/>
          <p:cNvSpPr>
            <a:spLocks noGrp="1"/>
          </p:cNvSpPr>
          <p:nvPr>
            <p:ph type="title"/>
          </p:nvPr>
        </p:nvSpPr>
        <p:spPr>
          <a:xfrm>
            <a:off x="469900" y="190500"/>
            <a:ext cx="8207375" cy="863600"/>
          </a:xfrm>
          <a:prstGeom prst="rect">
            <a:avLst/>
          </a:prstGeom>
          <a:noFill/>
          <a:ln w="9525">
            <a:noFill/>
          </a:ln>
        </p:spPr>
        <p:txBody>
          <a:bodyPr anchor="ctr"/>
          <a:lstStyle/>
          <a:p>
            <a:pPr lvl="0" indent="0"/>
            <a:r>
              <a:rPr lang="zh-CN" altLang="en-US"/>
              <a:t>单击此处编辑母版标题样式</a:t>
            </a:r>
            <a:endParaRPr lang="zh-CN" altLang="en-US"/>
          </a:p>
        </p:txBody>
      </p:sp>
      <p:sp>
        <p:nvSpPr>
          <p:cNvPr id="1028" name="矩形 1027"/>
          <p:cNvSpPr/>
          <p:nvPr/>
        </p:nvSpPr>
        <p:spPr>
          <a:xfrm>
            <a:off x="3851275" y="6524625"/>
            <a:ext cx="1439863" cy="196850"/>
          </a:xfrm>
          <a:prstGeom prst="rect">
            <a:avLst/>
          </a:prstGeom>
          <a:noFill/>
          <a:ln w="9525">
            <a:noFill/>
          </a:ln>
        </p:spPr>
        <p:txBody>
          <a:bodyPr anchor="t"/>
          <a:lstStyle/>
          <a:p>
            <a:pPr lvl="0" indent="0" algn="ct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2"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trips dir="rd"/>
  </p:transition>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0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1pPr>
      <a:lvl2pPr marL="742950" lvl="1" indent="-28575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2000" b="0" i="0" u="none" kern="1200" baseline="0">
          <a:solidFill>
            <a:schemeClr val="tx1"/>
          </a:solidFill>
          <a:latin typeface="+mn-lt"/>
          <a:ea typeface="+mn-ea"/>
          <a:cs typeface="+mn-cs"/>
        </a:defRPr>
      </a:lvl2pPr>
      <a:lvl3pPr marL="1143000" lvl="2" indent="-228600" algn="l" defTabSz="914400" eaLnBrk="1" fontAlgn="base" latinLnBrk="0" hangingPunct="1">
        <a:lnSpc>
          <a:spcPct val="12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mn-lt"/>
          <a:ea typeface="+mn-ea"/>
          <a:cs typeface="+mn-cs"/>
        </a:defRPr>
      </a:lvl3pPr>
      <a:lvl4pPr marL="1600200" lvl="3" indent="-228600" algn="l" defTabSz="914400" eaLnBrk="1" fontAlgn="base" latinLnBrk="0" hangingPunct="1">
        <a:lnSpc>
          <a:spcPct val="120000"/>
        </a:lnSpc>
        <a:spcBef>
          <a:spcPct val="20000"/>
        </a:spcBef>
        <a:spcAft>
          <a:spcPct val="0"/>
        </a:spcAft>
        <a:buClr>
          <a:schemeClr val="hlink"/>
        </a:buClr>
        <a:buFont typeface="Wingdings" panose="05000000000000000000" pitchFamily="2" charset="2"/>
        <a:buChar char="n"/>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rgbClr val="000000"/>
        </a:buClr>
        <a:buFont typeface="Wingdings" panose="05000000000000000000" pitchFamily="2" charset="2"/>
        <a:buChar char="»"/>
        <a:defRPr sz="18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rgbClr val="000000"/>
        </a:buClr>
        <a:buFont typeface="Wingdings" panose="05000000000000000000" pitchFamily="2" charset="2"/>
        <a:buChar char="»"/>
        <a:defRPr sz="18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rgbClr val="000000"/>
        </a:buClr>
        <a:buFont typeface="Wingdings" panose="05000000000000000000" pitchFamily="2" charset="2"/>
        <a:buChar char="»"/>
        <a:defRPr sz="18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rgbClr val="000000"/>
        </a:buClr>
        <a:buFont typeface="Wingdings" panose="05000000000000000000" pitchFamily="2" charset="2"/>
        <a:buChar char="»"/>
        <a:defRPr sz="18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1"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png"/><Relationship Id="rId2" Type="http://schemas.microsoft.com/office/2007/relationships/media" Target="file:///H:\&#20844;&#24320;&#35838;&#20116;&#22235;&#29233;&#22269;&#36816;&#21160;\&#32676;&#26143;%20-%20&#20013;&#22269;&#20849;&#20135;&#20027;&#20041;&#38738;&#24180;&#22242;&#22242;&#27468;.mp3" TargetMode="External"/><Relationship Id="rId1" Type="http://schemas.openxmlformats.org/officeDocument/2006/relationships/audio" Target="file:///H:\&#20844;&#24320;&#35838;&#20116;&#22235;&#29233;&#22269;&#36816;&#21160;\&#32676;&#26143;%20-%20&#20013;&#22269;&#20849;&#20135;&#20027;&#20041;&#38738;&#24180;&#22242;&#22242;&#27468;.mp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hyperlink" Target="&#20116;&#22235;&#36816;&#21160;_&#26631;&#28165;.mp4" TargetMode="External"/><Relationship Id="rId3" Type="http://schemas.openxmlformats.org/officeDocument/2006/relationships/image" Target="../media/image14.jpeg"/><Relationship Id="rId2" Type="http://schemas.openxmlformats.org/officeDocument/2006/relationships/slide" Target="slide10.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7" name="图片 3073" descr="22"/>
          <p:cNvPicPr>
            <a:picLocks noChangeAspect="1"/>
          </p:cNvPicPr>
          <p:nvPr/>
        </p:nvPicPr>
        <p:blipFill>
          <a:blip r:embed="rId1"/>
          <a:stretch>
            <a:fillRect/>
          </a:stretch>
        </p:blipFill>
        <p:spPr>
          <a:xfrm>
            <a:off x="0" y="3200400"/>
            <a:ext cx="4800600" cy="3276600"/>
          </a:xfrm>
          <a:prstGeom prst="rect">
            <a:avLst/>
          </a:prstGeom>
          <a:noFill/>
          <a:ln w="28575" cap="flat" cmpd="sng">
            <a:solidFill>
              <a:srgbClr val="666699"/>
            </a:solidFill>
            <a:prstDash val="solid"/>
            <a:miter/>
            <a:headEnd type="none" w="med" len="med"/>
            <a:tailEnd type="none" w="med" len="med"/>
          </a:ln>
        </p:spPr>
      </p:pic>
      <p:pic>
        <p:nvPicPr>
          <p:cNvPr id="3075" name="图片 3074" descr="李鸿章"/>
          <p:cNvPicPr>
            <a:picLocks noChangeAspect="1"/>
          </p:cNvPicPr>
          <p:nvPr/>
        </p:nvPicPr>
        <p:blipFill>
          <a:blip r:embed="rId2"/>
          <a:stretch>
            <a:fillRect/>
          </a:stretch>
        </p:blipFill>
        <p:spPr>
          <a:xfrm>
            <a:off x="0" y="258445"/>
            <a:ext cx="4724400" cy="2941638"/>
          </a:xfrm>
          <a:prstGeom prst="rect">
            <a:avLst/>
          </a:prstGeom>
          <a:noFill/>
          <a:ln w="9525">
            <a:noFill/>
          </a:ln>
          <a:effectLst>
            <a:outerShdw dist="107763" dir="13499999" algn="ctr" rotWithShape="0">
              <a:srgbClr val="808080"/>
            </a:outerShdw>
          </a:effectLst>
        </p:spPr>
      </p:pic>
      <p:sp>
        <p:nvSpPr>
          <p:cNvPr id="4099" name="文本框 3075"/>
          <p:cNvSpPr txBox="1"/>
          <p:nvPr/>
        </p:nvSpPr>
        <p:spPr>
          <a:xfrm>
            <a:off x="381000" y="2057400"/>
            <a:ext cx="3841750" cy="579438"/>
          </a:xfrm>
          <a:prstGeom prst="rect">
            <a:avLst/>
          </a:prstGeom>
          <a:noFill/>
          <a:ln w="9525">
            <a:noFill/>
          </a:ln>
        </p:spPr>
        <p:txBody>
          <a:bodyPr wrap="none" anchor="t">
            <a:spAutoFit/>
          </a:bodyPr>
          <a:lstStyle/>
          <a:p>
            <a:pPr lvl="0" indent="0" algn="ctr"/>
            <a:r>
              <a:rPr lang="zh-CN" altLang="en-US" sz="3200">
                <a:solidFill>
                  <a:srgbClr val="FF0000"/>
                </a:solidFill>
                <a:latin typeface="Arial" panose="020B0604020202020204" pitchFamily="34" charset="0"/>
                <a:ea typeface="黑体" panose="02010609060101010101" pitchFamily="2" charset="-122"/>
              </a:rPr>
              <a:t>洋务派代表人物之一</a:t>
            </a:r>
            <a:endParaRPr lang="zh-CN" altLang="en-US" sz="3200">
              <a:solidFill>
                <a:srgbClr val="FF0000"/>
              </a:solidFill>
              <a:latin typeface="Arial" panose="020B0604020202020204" pitchFamily="34" charset="0"/>
              <a:ea typeface="黑体" panose="02010609060101010101" pitchFamily="2" charset="-122"/>
            </a:endParaRPr>
          </a:p>
        </p:txBody>
      </p:sp>
      <p:pic>
        <p:nvPicPr>
          <p:cNvPr id="4100" name="图片 3076" descr="b5ce925457b74c5c3a2935ba[1]"/>
          <p:cNvPicPr>
            <a:picLocks noChangeAspect="1"/>
          </p:cNvPicPr>
          <p:nvPr/>
        </p:nvPicPr>
        <p:blipFill>
          <a:blip r:embed="rId3"/>
          <a:stretch>
            <a:fillRect/>
          </a:stretch>
        </p:blipFill>
        <p:spPr>
          <a:xfrm>
            <a:off x="4876800" y="0"/>
            <a:ext cx="4267200" cy="3505200"/>
          </a:xfrm>
          <a:prstGeom prst="rect">
            <a:avLst/>
          </a:prstGeom>
          <a:noFill/>
          <a:ln w="9525">
            <a:noFill/>
          </a:ln>
        </p:spPr>
      </p:pic>
      <p:sp>
        <p:nvSpPr>
          <p:cNvPr id="4101" name="文本框 3077"/>
          <p:cNvSpPr txBox="1"/>
          <p:nvPr/>
        </p:nvSpPr>
        <p:spPr>
          <a:xfrm>
            <a:off x="5851525" y="1066800"/>
            <a:ext cx="184150" cy="2255838"/>
          </a:xfrm>
          <a:prstGeom prst="rect">
            <a:avLst/>
          </a:prstGeom>
          <a:noFill/>
          <a:ln w="9525">
            <a:noFill/>
          </a:ln>
        </p:spPr>
        <p:txBody>
          <a:bodyPr wrap="none" anchor="t">
            <a:spAutoFit/>
          </a:bodyPr>
          <a:lstStyle/>
          <a:p>
            <a:pPr lvl="0" indent="0" algn="ctr"/>
            <a:endParaRPr lang="zh-CN" altLang="en-US" sz="14200">
              <a:latin typeface="Arial" panose="020B0604020202020204" pitchFamily="34" charset="0"/>
              <a:ea typeface="黑体" panose="02010609060101010101" pitchFamily="2" charset="-122"/>
            </a:endParaRPr>
          </a:p>
        </p:txBody>
      </p:sp>
      <p:sp>
        <p:nvSpPr>
          <p:cNvPr id="4102" name="矩形 3078"/>
          <p:cNvSpPr/>
          <p:nvPr/>
        </p:nvSpPr>
        <p:spPr>
          <a:xfrm>
            <a:off x="4648200" y="2705100"/>
            <a:ext cx="4724400" cy="579438"/>
          </a:xfrm>
          <a:prstGeom prst="rect">
            <a:avLst/>
          </a:prstGeom>
          <a:noFill/>
          <a:ln w="9525">
            <a:noFill/>
          </a:ln>
        </p:spPr>
        <p:txBody>
          <a:bodyPr anchor="ctr">
            <a:spAutoFit/>
          </a:bodyPr>
          <a:lstStyle/>
          <a:p>
            <a:pPr lvl="0" indent="0"/>
            <a:r>
              <a:rPr lang="zh-CN" altLang="en-US" sz="3200">
                <a:solidFill>
                  <a:srgbClr val="FF0000"/>
                </a:solidFill>
                <a:latin typeface="Arial" panose="020B0604020202020204" pitchFamily="34" charset="0"/>
                <a:ea typeface="黑体" panose="02010609060101010101" pitchFamily="2" charset="-122"/>
              </a:rPr>
              <a:t>梁启超，光绪帝和康有为</a:t>
            </a:r>
            <a:endParaRPr lang="zh-CN" altLang="en-US" sz="3200">
              <a:solidFill>
                <a:srgbClr val="FF0000"/>
              </a:solidFill>
              <a:latin typeface="Arial" panose="020B0604020202020204" pitchFamily="34" charset="0"/>
              <a:ea typeface="黑体" panose="02010609060101010101" pitchFamily="2" charset="-122"/>
            </a:endParaRPr>
          </a:p>
        </p:txBody>
      </p:sp>
      <p:pic>
        <p:nvPicPr>
          <p:cNvPr id="4103" name="图片 3079" descr="20120423143321-118670992"/>
          <p:cNvPicPr>
            <a:picLocks noChangeAspect="1"/>
          </p:cNvPicPr>
          <p:nvPr/>
        </p:nvPicPr>
        <p:blipFill>
          <a:blip r:embed="rId4"/>
          <a:stretch>
            <a:fillRect/>
          </a:stretch>
        </p:blipFill>
        <p:spPr>
          <a:xfrm>
            <a:off x="4953000" y="3505200"/>
            <a:ext cx="4191000" cy="2971800"/>
          </a:xfrm>
          <a:prstGeom prst="rect">
            <a:avLst/>
          </a:prstGeom>
          <a:noFill/>
          <a:ln w="9525">
            <a:noFill/>
          </a:ln>
        </p:spPr>
      </p:pic>
      <p:sp>
        <p:nvSpPr>
          <p:cNvPr id="4104" name="文本框 3080"/>
          <p:cNvSpPr txBox="1"/>
          <p:nvPr/>
        </p:nvSpPr>
        <p:spPr>
          <a:xfrm>
            <a:off x="3565525" y="1866900"/>
            <a:ext cx="184150" cy="2255838"/>
          </a:xfrm>
          <a:prstGeom prst="rect">
            <a:avLst/>
          </a:prstGeom>
          <a:noFill/>
          <a:ln w="9525">
            <a:noFill/>
          </a:ln>
        </p:spPr>
        <p:txBody>
          <a:bodyPr wrap="none" anchor="t">
            <a:spAutoFit/>
          </a:bodyPr>
          <a:lstStyle/>
          <a:p>
            <a:pPr lvl="0" indent="0" algn="ctr"/>
            <a:endParaRPr lang="zh-CN" altLang="en-US" sz="14200">
              <a:latin typeface="Arial" panose="020B0604020202020204" pitchFamily="34" charset="0"/>
              <a:ea typeface="黑体" panose="02010609060101010101" pitchFamily="2" charset="-122"/>
            </a:endParaRPr>
          </a:p>
        </p:txBody>
      </p:sp>
      <p:sp>
        <p:nvSpPr>
          <p:cNvPr id="4105" name="文本框 3082"/>
          <p:cNvSpPr txBox="1"/>
          <p:nvPr/>
        </p:nvSpPr>
        <p:spPr>
          <a:xfrm>
            <a:off x="5105400" y="5029200"/>
            <a:ext cx="3200400" cy="762000"/>
          </a:xfrm>
          <a:prstGeom prst="rect">
            <a:avLst/>
          </a:prstGeom>
          <a:noFill/>
          <a:ln w="9525">
            <a:noFill/>
          </a:ln>
        </p:spPr>
        <p:txBody>
          <a:bodyPr anchor="t">
            <a:spAutoFit/>
          </a:bodyPr>
          <a:lstStyle/>
          <a:p>
            <a:pPr lvl="0" indent="0" algn="ctr"/>
            <a:r>
              <a:rPr lang="zh-CN" altLang="en-US" sz="4400" b="1">
                <a:latin typeface="Arial" panose="020B0604020202020204" pitchFamily="34" charset="0"/>
                <a:ea typeface="黑体" panose="02010609060101010101" pitchFamily="2" charset="-122"/>
              </a:rPr>
              <a:t>新文化运动</a:t>
            </a:r>
            <a:endParaRPr lang="zh-CN" altLang="en-US" sz="4400" b="1">
              <a:latin typeface="Arial" panose="020B0604020202020204" pitchFamily="34" charset="0"/>
              <a:ea typeface="黑体" panose="02010609060101010101" pitchFamily="2" charset="-122"/>
            </a:endParaRPr>
          </a:p>
        </p:txBody>
      </p:sp>
      <p:sp>
        <p:nvSpPr>
          <p:cNvPr id="4106" name="文本框 3083"/>
          <p:cNvSpPr txBox="1"/>
          <p:nvPr/>
        </p:nvSpPr>
        <p:spPr>
          <a:xfrm>
            <a:off x="1660525" y="4191000"/>
            <a:ext cx="184150" cy="2255838"/>
          </a:xfrm>
          <a:prstGeom prst="rect">
            <a:avLst/>
          </a:prstGeom>
          <a:noFill/>
          <a:ln w="9525">
            <a:noFill/>
          </a:ln>
        </p:spPr>
        <p:txBody>
          <a:bodyPr wrap="none" anchor="t">
            <a:spAutoFit/>
          </a:bodyPr>
          <a:lstStyle/>
          <a:p>
            <a:pPr lvl="0" indent="0" algn="ctr"/>
            <a:endParaRPr lang="zh-CN" altLang="en-US" sz="14200">
              <a:latin typeface="Arial" panose="020B0604020202020204" pitchFamily="34" charset="0"/>
              <a:ea typeface="黑体" panose="02010609060101010101" pitchFamily="2" charset="-122"/>
            </a:endParaRPr>
          </a:p>
        </p:txBody>
      </p:sp>
      <p:sp>
        <p:nvSpPr>
          <p:cNvPr id="3085" name="文本框 3084"/>
          <p:cNvSpPr txBox="1"/>
          <p:nvPr/>
        </p:nvSpPr>
        <p:spPr>
          <a:xfrm>
            <a:off x="1066800" y="4343400"/>
            <a:ext cx="6934200" cy="1006475"/>
          </a:xfrm>
          <a:prstGeom prst="rect">
            <a:avLst/>
          </a:prstGeom>
          <a:noFill/>
          <a:ln w="9525">
            <a:noFill/>
          </a:ln>
        </p:spPr>
        <p:txBody>
          <a:bodyPr anchor="t">
            <a:spAutoFit/>
          </a:bodyPr>
          <a:lstStyle/>
          <a:p>
            <a:pPr lvl="0" indent="0" algn="ctr"/>
            <a:r>
              <a:rPr lang="zh-CN" altLang="en-US" sz="6000" b="1">
                <a:solidFill>
                  <a:srgbClr val="0000FF"/>
                </a:solidFill>
                <a:latin typeface="Arial" panose="020B0604020202020204" pitchFamily="34" charset="0"/>
                <a:ea typeface="黑体" panose="02010609060101010101" pitchFamily="2" charset="-122"/>
              </a:rPr>
              <a:t>中国，路在何方？</a:t>
            </a:r>
            <a:r>
              <a:rPr lang="zh-CN" altLang="en-US" sz="6000">
                <a:latin typeface="Arial" panose="020B0604020202020204" pitchFamily="34" charset="0"/>
                <a:ea typeface="黑体" panose="02010609060101010101" pitchFamily="2" charset="-122"/>
              </a:rPr>
              <a:t> </a:t>
            </a:r>
            <a:endParaRPr lang="zh-CN" altLang="en-US" sz="6000">
              <a:latin typeface="Arial" panose="020B0604020202020204" pitchFamily="34" charset="0"/>
              <a:ea typeface="黑体" panose="02010609060101010101" pitchFamily="2" charset="-122"/>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additive="base">
                                        <p:cTn id="11" dur="500" fill="hold"/>
                                        <p:tgtEl>
                                          <p:spTgt spid="4099"/>
                                        </p:tgtEl>
                                        <p:attrNameLst>
                                          <p:attrName>ppt_x</p:attrName>
                                        </p:attrNameLst>
                                      </p:cBhvr>
                                      <p:tavLst>
                                        <p:tav tm="0">
                                          <p:val>
                                            <p:strVal val="#ppt_x"/>
                                          </p:val>
                                        </p:tav>
                                        <p:tav tm="100000">
                                          <p:val>
                                            <p:strVal val="#ppt_x"/>
                                          </p:val>
                                        </p:tav>
                                      </p:tavLst>
                                    </p:anim>
                                    <p:anim calcmode="lin" valueType="num">
                                      <p:cBhvr additive="base">
                                        <p:cTn id="1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02"/>
                                        </p:tgtEl>
                                        <p:attrNameLst>
                                          <p:attrName>style.visibility</p:attrName>
                                        </p:attrNameLst>
                                      </p:cBhvr>
                                      <p:to>
                                        <p:strVal val="visible"/>
                                      </p:to>
                                    </p:set>
                                    <p:anim calcmode="lin" valueType="num">
                                      <p:cBhvr additive="base">
                                        <p:cTn id="17" dur="500" fill="hold"/>
                                        <p:tgtEl>
                                          <p:spTgt spid="4102"/>
                                        </p:tgtEl>
                                        <p:attrNameLst>
                                          <p:attrName>ppt_x</p:attrName>
                                        </p:attrNameLst>
                                      </p:cBhvr>
                                      <p:tavLst>
                                        <p:tav tm="0">
                                          <p:val>
                                            <p:strVal val="#ppt_x"/>
                                          </p:val>
                                        </p:tav>
                                        <p:tav tm="100000">
                                          <p:val>
                                            <p:strVal val="#ppt_x"/>
                                          </p:val>
                                        </p:tav>
                                      </p:tavLst>
                                    </p:anim>
                                    <p:anim calcmode="lin" valueType="num">
                                      <p:cBhvr additive="base">
                                        <p:cTn id="18" dur="500" fill="hold"/>
                                        <p:tgtEl>
                                          <p:spTgt spid="410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additive="base">
                                        <p:cTn id="21" dur="500" fill="hold"/>
                                        <p:tgtEl>
                                          <p:spTgt spid="4100"/>
                                        </p:tgtEl>
                                        <p:attrNameLst>
                                          <p:attrName>ppt_x</p:attrName>
                                        </p:attrNameLst>
                                      </p:cBhvr>
                                      <p:tavLst>
                                        <p:tav tm="0">
                                          <p:val>
                                            <p:strVal val="#ppt_x"/>
                                          </p:val>
                                        </p:tav>
                                        <p:tav tm="100000">
                                          <p:val>
                                            <p:strVal val="#ppt_x"/>
                                          </p:val>
                                        </p:tav>
                                      </p:tavLst>
                                    </p:anim>
                                    <p:anim calcmode="lin" valueType="num">
                                      <p:cBhvr additive="base">
                                        <p:cTn id="22"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97"/>
                                        </p:tgtEl>
                                        <p:attrNameLst>
                                          <p:attrName>style.visibility</p:attrName>
                                        </p:attrNameLst>
                                      </p:cBhvr>
                                      <p:to>
                                        <p:strVal val="visible"/>
                                      </p:to>
                                    </p:set>
                                    <p:anim calcmode="lin" valueType="num">
                                      <p:cBhvr additive="base">
                                        <p:cTn id="27" dur="500" fill="hold"/>
                                        <p:tgtEl>
                                          <p:spTgt spid="4097"/>
                                        </p:tgtEl>
                                        <p:attrNameLst>
                                          <p:attrName>ppt_x</p:attrName>
                                        </p:attrNameLst>
                                      </p:cBhvr>
                                      <p:tavLst>
                                        <p:tav tm="0">
                                          <p:val>
                                            <p:strVal val="#ppt_x"/>
                                          </p:val>
                                        </p:tav>
                                        <p:tav tm="100000">
                                          <p:val>
                                            <p:strVal val="#ppt_x"/>
                                          </p:val>
                                        </p:tav>
                                      </p:tavLst>
                                    </p:anim>
                                    <p:anim calcmode="lin" valueType="num">
                                      <p:cBhvr additive="base">
                                        <p:cTn id="28"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05"/>
                                        </p:tgtEl>
                                        <p:attrNameLst>
                                          <p:attrName>style.visibility</p:attrName>
                                        </p:attrNameLst>
                                      </p:cBhvr>
                                      <p:to>
                                        <p:strVal val="visible"/>
                                      </p:to>
                                    </p:set>
                                    <p:anim calcmode="lin" valueType="num">
                                      <p:cBhvr additive="base">
                                        <p:cTn id="33" dur="500" fill="hold"/>
                                        <p:tgtEl>
                                          <p:spTgt spid="4105"/>
                                        </p:tgtEl>
                                        <p:attrNameLst>
                                          <p:attrName>ppt_x</p:attrName>
                                        </p:attrNameLst>
                                      </p:cBhvr>
                                      <p:tavLst>
                                        <p:tav tm="0">
                                          <p:val>
                                            <p:strVal val="#ppt_x"/>
                                          </p:val>
                                        </p:tav>
                                        <p:tav tm="100000">
                                          <p:val>
                                            <p:strVal val="#ppt_x"/>
                                          </p:val>
                                        </p:tav>
                                      </p:tavLst>
                                    </p:anim>
                                    <p:anim calcmode="lin" valueType="num">
                                      <p:cBhvr additive="base">
                                        <p:cTn id="34" dur="500" fill="hold"/>
                                        <p:tgtEl>
                                          <p:spTgt spid="410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03"/>
                                        </p:tgtEl>
                                        <p:attrNameLst>
                                          <p:attrName>style.visibility</p:attrName>
                                        </p:attrNameLst>
                                      </p:cBhvr>
                                      <p:to>
                                        <p:strVal val="visible"/>
                                      </p:to>
                                    </p:set>
                                    <p:anim calcmode="lin" valueType="num">
                                      <p:cBhvr additive="base">
                                        <p:cTn id="37" dur="500" fill="hold"/>
                                        <p:tgtEl>
                                          <p:spTgt spid="4103"/>
                                        </p:tgtEl>
                                        <p:attrNameLst>
                                          <p:attrName>ppt_x</p:attrName>
                                        </p:attrNameLst>
                                      </p:cBhvr>
                                      <p:tavLst>
                                        <p:tav tm="0">
                                          <p:val>
                                            <p:strVal val="#ppt_x"/>
                                          </p:val>
                                        </p:tav>
                                        <p:tav tm="100000">
                                          <p:val>
                                            <p:strVal val="#ppt_x"/>
                                          </p:val>
                                        </p:tav>
                                      </p:tavLst>
                                    </p:anim>
                                    <p:anim calcmode="lin" valueType="num">
                                      <p:cBhvr additive="base">
                                        <p:cTn id="3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085"/>
                                        </p:tgtEl>
                                        <p:attrNameLst>
                                          <p:attrName>style.visibility</p:attrName>
                                        </p:attrNameLst>
                                      </p:cBhvr>
                                      <p:to>
                                        <p:strVal val="visible"/>
                                      </p:to>
                                    </p:set>
                                    <p:animEffect transition="in" filter="box(in)">
                                      <p:cBhvr>
                                        <p:cTn id="43" dur="20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2" grpId="0"/>
      <p:bldP spid="4105" grpId="0"/>
      <p:bldP spid="30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9457" descr="路线"/>
          <p:cNvPicPr>
            <a:picLocks noChangeAspect="1"/>
          </p:cNvPicPr>
          <p:nvPr/>
        </p:nvPicPr>
        <p:blipFill>
          <a:blip r:embed="rId1"/>
          <a:stretch>
            <a:fillRect/>
          </a:stretch>
        </p:blipFill>
        <p:spPr>
          <a:xfrm>
            <a:off x="0" y="-31750"/>
            <a:ext cx="9144000" cy="6889750"/>
          </a:xfrm>
          <a:prstGeom prst="rect">
            <a:avLst/>
          </a:prstGeom>
          <a:noFill/>
          <a:ln w="9525">
            <a:noFill/>
          </a:ln>
        </p:spPr>
      </p:pic>
      <p:sp>
        <p:nvSpPr>
          <p:cNvPr id="19459" name="圆角矩形标注 19458" descr="再生纸"/>
          <p:cNvSpPr/>
          <p:nvPr/>
        </p:nvSpPr>
        <p:spPr>
          <a:xfrm>
            <a:off x="1295400" y="2930525"/>
            <a:ext cx="1982788" cy="623888"/>
          </a:xfrm>
          <a:prstGeom prst="wedgeRoundRectCallout">
            <a:avLst>
              <a:gd name="adj1" fmla="val -44236"/>
              <a:gd name="adj2" fmla="val 98856"/>
              <a:gd name="adj3" fmla="val 16667"/>
            </a:avLst>
          </a:prstGeom>
          <a:blipFill rotWithShape="0">
            <a:blip r:embed="rId2"/>
          </a:blipFill>
          <a:ln w="9525" cap="flat" cmpd="sng">
            <a:solidFill>
              <a:srgbClr val="660033"/>
            </a:solidFill>
            <a:prstDash val="solid"/>
            <a:miter/>
            <a:headEnd type="none" w="med" len="med"/>
            <a:tailEnd type="none" w="med" len="med"/>
          </a:ln>
        </p:spPr>
        <p:txBody>
          <a:bodyPr anchor="t"/>
          <a:lstStyle/>
          <a:p>
            <a:pPr lvl="0" indent="0" algn="ctr">
              <a:buClr>
                <a:srgbClr val="000000"/>
              </a:buClr>
            </a:pPr>
            <a:r>
              <a:rPr lang="zh-CN" altLang="en-US" sz="3200" b="1">
                <a:solidFill>
                  <a:srgbClr val="FF0000"/>
                </a:solidFill>
                <a:latin typeface="Times New Roman" panose="02020603050405020304" pitchFamily="2" charset="0"/>
                <a:ea typeface="宋体" panose="02010600030101010101" pitchFamily="2" charset="-122"/>
              </a:rPr>
              <a:t>天安门</a:t>
            </a:r>
            <a:endParaRPr lang="zh-CN" altLang="en-US" sz="3200" b="1">
              <a:solidFill>
                <a:srgbClr val="FF0000"/>
              </a:solidFill>
              <a:latin typeface="Times New Roman" panose="02020603050405020304" pitchFamily="2" charset="0"/>
              <a:ea typeface="宋体" panose="02010600030101010101" pitchFamily="2" charset="-122"/>
            </a:endParaRPr>
          </a:p>
        </p:txBody>
      </p:sp>
      <p:sp>
        <p:nvSpPr>
          <p:cNvPr id="19460" name="直接连接符 19459"/>
          <p:cNvSpPr/>
          <p:nvPr/>
        </p:nvSpPr>
        <p:spPr>
          <a:xfrm>
            <a:off x="1524000" y="5410200"/>
            <a:ext cx="533400" cy="1588"/>
          </a:xfrm>
          <a:prstGeom prst="line">
            <a:avLst/>
          </a:prstGeom>
          <a:ln w="38100" cap="flat" cmpd="sng">
            <a:solidFill>
              <a:srgbClr val="FF0000"/>
            </a:solidFill>
            <a:prstDash val="solid"/>
            <a:round/>
            <a:headEnd type="none" w="med" len="med"/>
            <a:tailEnd type="none" w="med" len="med"/>
          </a:ln>
        </p:spPr>
      </p:sp>
      <p:sp>
        <p:nvSpPr>
          <p:cNvPr id="19461" name="直接连接符 19460"/>
          <p:cNvSpPr/>
          <p:nvPr/>
        </p:nvSpPr>
        <p:spPr>
          <a:xfrm flipV="1">
            <a:off x="2057400" y="4419600"/>
            <a:ext cx="0" cy="1011238"/>
          </a:xfrm>
          <a:prstGeom prst="line">
            <a:avLst/>
          </a:prstGeom>
          <a:ln w="38100" cap="flat" cmpd="sng">
            <a:solidFill>
              <a:srgbClr val="FF0000"/>
            </a:solidFill>
            <a:prstDash val="solid"/>
            <a:round/>
            <a:headEnd type="none" w="med" len="med"/>
            <a:tailEnd type="none" w="med" len="med"/>
          </a:ln>
        </p:spPr>
      </p:sp>
      <p:sp>
        <p:nvSpPr>
          <p:cNvPr id="19462" name="直接连接符 19461"/>
          <p:cNvSpPr/>
          <p:nvPr/>
        </p:nvSpPr>
        <p:spPr>
          <a:xfrm>
            <a:off x="2057400" y="4419600"/>
            <a:ext cx="3505200" cy="0"/>
          </a:xfrm>
          <a:prstGeom prst="line">
            <a:avLst/>
          </a:prstGeom>
          <a:ln w="38100" cap="flat" cmpd="sng">
            <a:solidFill>
              <a:srgbClr val="FF0000"/>
            </a:solidFill>
            <a:prstDash val="solid"/>
            <a:round/>
            <a:headEnd type="none" w="med" len="med"/>
            <a:tailEnd type="none" w="med" len="med"/>
          </a:ln>
        </p:spPr>
      </p:sp>
      <p:sp>
        <p:nvSpPr>
          <p:cNvPr id="19463" name="直接连接符 19462"/>
          <p:cNvSpPr/>
          <p:nvPr/>
        </p:nvSpPr>
        <p:spPr>
          <a:xfrm flipV="1">
            <a:off x="5562600" y="2971800"/>
            <a:ext cx="0" cy="1447800"/>
          </a:xfrm>
          <a:prstGeom prst="line">
            <a:avLst/>
          </a:prstGeom>
          <a:ln w="38100" cap="flat" cmpd="sng">
            <a:solidFill>
              <a:srgbClr val="FF0000"/>
            </a:solidFill>
            <a:prstDash val="solid"/>
            <a:round/>
            <a:headEnd type="none" w="med" len="med"/>
            <a:tailEnd type="none" w="med" len="med"/>
          </a:ln>
        </p:spPr>
      </p:sp>
      <p:sp>
        <p:nvSpPr>
          <p:cNvPr id="19464" name="直接连接符 19463"/>
          <p:cNvSpPr/>
          <p:nvPr/>
        </p:nvSpPr>
        <p:spPr>
          <a:xfrm>
            <a:off x="5561013" y="2971800"/>
            <a:ext cx="2211387" cy="1588"/>
          </a:xfrm>
          <a:prstGeom prst="line">
            <a:avLst/>
          </a:prstGeom>
          <a:ln w="38100" cap="flat" cmpd="sng">
            <a:solidFill>
              <a:srgbClr val="FF0000"/>
            </a:solidFill>
            <a:prstDash val="solid"/>
            <a:round/>
            <a:headEnd type="none" w="med" len="med"/>
            <a:tailEnd type="triangle" w="med" len="med"/>
          </a:ln>
        </p:spPr>
      </p:sp>
      <p:sp>
        <p:nvSpPr>
          <p:cNvPr id="19465" name="文本框 19464"/>
          <p:cNvSpPr txBox="1"/>
          <p:nvPr/>
        </p:nvSpPr>
        <p:spPr>
          <a:xfrm>
            <a:off x="1676400" y="5783263"/>
            <a:ext cx="2151063" cy="519112"/>
          </a:xfrm>
          <a:prstGeom prst="rect">
            <a:avLst/>
          </a:prstGeom>
          <a:noFill/>
          <a:ln w="9525">
            <a:noFill/>
          </a:ln>
        </p:spPr>
        <p:txBody>
          <a:bodyPr wrap="none" anchor="t">
            <a:spAutoFit/>
          </a:bodyPr>
          <a:lstStyle/>
          <a:p>
            <a:pPr lvl="0" indent="0">
              <a:buClr>
                <a:srgbClr val="000000"/>
              </a:buClr>
            </a:pPr>
            <a:r>
              <a:rPr lang="zh-CN" altLang="en-US" sz="2800" b="1">
                <a:solidFill>
                  <a:srgbClr val="FF0000"/>
                </a:solidFill>
                <a:latin typeface="隶书" panose="02010509060101010101" charset="-122"/>
                <a:ea typeface="隶书" panose="02010509060101010101" charset="-122"/>
              </a:rPr>
              <a:t>东 交 民 巷</a:t>
            </a:r>
            <a:endParaRPr lang="zh-CN" altLang="en-US" sz="2800" b="1">
              <a:solidFill>
                <a:srgbClr val="FF0000"/>
              </a:solidFill>
              <a:latin typeface="隶书" panose="02010509060101010101" charset="-122"/>
              <a:ea typeface="隶书" panose="02010509060101010101" charset="-122"/>
            </a:endParaRPr>
          </a:p>
        </p:txBody>
      </p:sp>
      <p:sp>
        <p:nvSpPr>
          <p:cNvPr id="19466" name="文本框 19465"/>
          <p:cNvSpPr txBox="1"/>
          <p:nvPr/>
        </p:nvSpPr>
        <p:spPr>
          <a:xfrm>
            <a:off x="2428875" y="5105400"/>
            <a:ext cx="3057525" cy="579438"/>
          </a:xfrm>
          <a:prstGeom prst="rect">
            <a:avLst/>
          </a:prstGeom>
          <a:noFill/>
          <a:ln w="9525">
            <a:noFill/>
          </a:ln>
        </p:spPr>
        <p:txBody>
          <a:bodyPr wrap="none" anchor="t">
            <a:spAutoFit/>
          </a:bodyPr>
          <a:lstStyle/>
          <a:p>
            <a:pPr lvl="0" indent="0">
              <a:buClr>
                <a:srgbClr val="000000"/>
              </a:buClr>
            </a:pPr>
            <a:r>
              <a:rPr lang="zh-CN" altLang="en-US" sz="3200" b="1">
                <a:solidFill>
                  <a:srgbClr val="FF0000"/>
                </a:solidFill>
                <a:latin typeface="黑体" panose="02010609060101010101" pitchFamily="2" charset="-122"/>
                <a:ea typeface="黑体" panose="02010609060101010101" pitchFamily="2" charset="-122"/>
              </a:rPr>
              <a:t>外 国 使 馆 区</a:t>
            </a:r>
            <a:endParaRPr lang="zh-CN" altLang="en-US" sz="3200" b="1">
              <a:solidFill>
                <a:srgbClr val="FF0000"/>
              </a:solidFill>
              <a:latin typeface="黑体" panose="02010609060101010101" pitchFamily="2" charset="-122"/>
              <a:ea typeface="黑体" panose="02010609060101010101" pitchFamily="2" charset="-122"/>
            </a:endParaRPr>
          </a:p>
        </p:txBody>
      </p:sp>
      <p:sp>
        <p:nvSpPr>
          <p:cNvPr id="19467" name="椭圆形标注 19466"/>
          <p:cNvSpPr/>
          <p:nvPr/>
        </p:nvSpPr>
        <p:spPr>
          <a:xfrm>
            <a:off x="5638800" y="3505200"/>
            <a:ext cx="3505200" cy="1524000"/>
          </a:xfrm>
          <a:prstGeom prst="wedgeEllipseCallout">
            <a:avLst>
              <a:gd name="adj1" fmla="val 16894"/>
              <a:gd name="adj2" fmla="val -74690"/>
            </a:avLst>
          </a:prstGeom>
          <a:solidFill>
            <a:srgbClr val="FFFFCC"/>
          </a:solidFill>
          <a:ln w="9525" cap="flat" cmpd="sng">
            <a:solidFill>
              <a:srgbClr val="660033"/>
            </a:solidFill>
            <a:prstDash val="solid"/>
            <a:miter/>
            <a:headEnd type="none" w="med" len="med"/>
            <a:tailEnd type="none" w="med" len="med"/>
          </a:ln>
        </p:spPr>
        <p:txBody>
          <a:bodyPr anchor="t"/>
          <a:lstStyle/>
          <a:p>
            <a:pPr lvl="0" indent="0" algn="ctr">
              <a:buClr>
                <a:srgbClr val="000000"/>
              </a:buClr>
            </a:pPr>
            <a:r>
              <a:rPr lang="zh-CN" altLang="en-US" sz="2800" b="1" dirty="0">
                <a:solidFill>
                  <a:srgbClr val="FF0000"/>
                </a:solidFill>
                <a:latin typeface="Times New Roman" panose="02020603050405020304" pitchFamily="2" charset="0"/>
                <a:ea typeface="黑体" panose="02010609060101010101" pitchFamily="2" charset="-122"/>
              </a:rPr>
              <a:t>痛打章宗祥、火烧曹宅</a:t>
            </a:r>
            <a:endParaRPr lang="zh-CN" altLang="en-US" sz="2800" b="1" dirty="0">
              <a:solidFill>
                <a:srgbClr val="FF0000"/>
              </a:solidFill>
              <a:latin typeface="Times New Roman" panose="02020603050405020304" pitchFamily="2" charset="0"/>
              <a:ea typeface="黑体" panose="02010609060101010101" pitchFamily="2" charset="-122"/>
            </a:endParaRPr>
          </a:p>
        </p:txBody>
      </p:sp>
      <p:pic>
        <p:nvPicPr>
          <p:cNvPr id="19468" name="图片 19467" descr="z005"/>
          <p:cNvPicPr>
            <a:picLocks noChangeAspect="1"/>
          </p:cNvPicPr>
          <p:nvPr/>
        </p:nvPicPr>
        <p:blipFill>
          <a:blip r:embed="rId3"/>
          <a:stretch>
            <a:fillRect/>
          </a:stretch>
        </p:blipFill>
        <p:spPr>
          <a:xfrm>
            <a:off x="7791450" y="2003425"/>
            <a:ext cx="514350" cy="892175"/>
          </a:xfrm>
          <a:prstGeom prst="rect">
            <a:avLst/>
          </a:prstGeom>
          <a:noFill/>
          <a:ln w="9525">
            <a:noFill/>
          </a:ln>
        </p:spPr>
      </p:pic>
      <p:pic>
        <p:nvPicPr>
          <p:cNvPr id="19469" name="图片 19468" descr="箭头3"/>
          <p:cNvPicPr>
            <a:picLocks noChangeAspect="1"/>
          </p:cNvPicPr>
          <p:nvPr/>
        </p:nvPicPr>
        <p:blipFill>
          <a:blip r:embed="rId4"/>
          <a:stretch>
            <a:fillRect/>
          </a:stretch>
        </p:blipFill>
        <p:spPr>
          <a:xfrm>
            <a:off x="1219200" y="3886200"/>
            <a:ext cx="515938" cy="2209800"/>
          </a:xfrm>
          <a:prstGeom prst="rect">
            <a:avLst/>
          </a:prstGeom>
          <a:noFill/>
          <a:ln w="9525">
            <a:noFill/>
          </a:ln>
        </p:spPr>
      </p:pic>
      <p:pic>
        <p:nvPicPr>
          <p:cNvPr id="19470" name="图片 19469" descr="箭头2"/>
          <p:cNvPicPr>
            <a:picLocks noChangeAspect="1"/>
          </p:cNvPicPr>
          <p:nvPr/>
        </p:nvPicPr>
        <p:blipFill>
          <a:blip r:embed="rId5"/>
          <a:srcRect t="57755"/>
          <a:stretch>
            <a:fillRect/>
          </a:stretch>
        </p:blipFill>
        <p:spPr>
          <a:xfrm>
            <a:off x="1219200" y="5181600"/>
            <a:ext cx="479425" cy="982663"/>
          </a:xfrm>
          <a:prstGeom prst="rect">
            <a:avLst/>
          </a:prstGeom>
          <a:noFill/>
          <a:ln w="9525">
            <a:noFill/>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6" name="camera.wav"/>
                                        </p:tgtEl>
                                      </p:cMediaNode>
                                    </p:audio>
                                  </p:sub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9459"/>
                                        </p:tgtEl>
                                        <p:attrNameLst>
                                          <p:attrName>style.visibility</p:attrName>
                                        </p:attrNameLst>
                                      </p:cBhvr>
                                      <p:to>
                                        <p:strVal val="visible"/>
                                      </p:to>
                                    </p:set>
                                    <p:animEffect transition="in" filter="slide(fromTop)">
                                      <p:cBhvr>
                                        <p:cTn id="13" dur="500"/>
                                        <p:tgtEl>
                                          <p:spTgt spid="19459"/>
                                        </p:tgtEl>
                                      </p:cBhvr>
                                    </p:animEffect>
                                  </p:childTnLst>
                                  <p:subTnLst>
                                    <p:set>
                                      <p:cBhvr override="childStyle">
                                        <p:cTn dur="1" fill="hold" display="0" masterRel="nextClick" afterEffect="1"/>
                                        <p:tgtEl>
                                          <p:spTgt spid="19459"/>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6"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9469"/>
                                        </p:tgtEl>
                                        <p:attrNameLst>
                                          <p:attrName>style.visibility</p:attrName>
                                        </p:attrNameLst>
                                      </p:cBhvr>
                                      <p:to>
                                        <p:strVal val="visible"/>
                                      </p:to>
                                    </p:set>
                                    <p:animEffect transition="in" filter="wipe(up)">
                                      <p:cBhvr>
                                        <p:cTn id="18" dur="500"/>
                                        <p:tgtEl>
                                          <p:spTgt spid="19469"/>
                                        </p:tgtEl>
                                      </p:cBhvr>
                                    </p:animEffect>
                                  </p:childTnLst>
                                  <p:subTnLst>
                                    <p:audio>
                                      <p:cMediaNode>
                                        <p:cTn display="0" masterRel="sameClick">
                                          <p:stCondLst>
                                            <p:cond evt="begin" delay="0">
                                              <p:tn val="16"/>
                                            </p:cond>
                                          </p:stCondLst>
                                          <p:endCondLst>
                                            <p:cond evt="onStopAudio" delay="0">
                                              <p:tgtEl>
                                                <p:sldTgt/>
                                              </p:tgtEl>
                                            </p:cond>
                                          </p:endCondLst>
                                        </p:cTn>
                                        <p:tgtEl>
                                          <p:sndTgt r:embed="rId7"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9465"/>
                                        </p:tgtEl>
                                        <p:attrNameLst>
                                          <p:attrName>style.visibility</p:attrName>
                                        </p:attrNameLst>
                                      </p:cBhvr>
                                      <p:to>
                                        <p:strVal val="visible"/>
                                      </p:to>
                                    </p:set>
                                    <p:anim calcmode="lin" valueType="num">
                                      <p:cBhvr>
                                        <p:cTn id="23" dur="500" fill="hold"/>
                                        <p:tgtEl>
                                          <p:spTgt spid="19465"/>
                                        </p:tgtEl>
                                        <p:attrNameLst>
                                          <p:attrName>ppt_w</p:attrName>
                                        </p:attrNameLst>
                                      </p:cBhvr>
                                      <p:tavLst>
                                        <p:tav tm="0">
                                          <p:val>
                                            <p:fltVal val="0"/>
                                          </p:val>
                                        </p:tav>
                                        <p:tav tm="100000">
                                          <p:val>
                                            <p:strVal val="#ppt_w"/>
                                          </p:val>
                                        </p:tav>
                                      </p:tavLst>
                                    </p:anim>
                                    <p:anim calcmode="lin" valueType="num">
                                      <p:cBhvr>
                                        <p:cTn id="24" dur="500" fill="hold"/>
                                        <p:tgtEl>
                                          <p:spTgt spid="194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6"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9466"/>
                                        </p:tgtEl>
                                        <p:attrNameLst>
                                          <p:attrName>style.visibility</p:attrName>
                                        </p:attrNameLst>
                                      </p:cBhvr>
                                      <p:to>
                                        <p:strVal val="visible"/>
                                      </p:to>
                                    </p:set>
                                    <p:anim calcmode="lin" valueType="num">
                                      <p:cBhvr>
                                        <p:cTn id="29" dur="500" fill="hold"/>
                                        <p:tgtEl>
                                          <p:spTgt spid="19466"/>
                                        </p:tgtEl>
                                        <p:attrNameLst>
                                          <p:attrName>ppt_w</p:attrName>
                                        </p:attrNameLst>
                                      </p:cBhvr>
                                      <p:tavLst>
                                        <p:tav tm="0">
                                          <p:val>
                                            <p:fltVal val="0"/>
                                          </p:val>
                                        </p:tav>
                                        <p:tav tm="100000">
                                          <p:val>
                                            <p:strVal val="#ppt_w"/>
                                          </p:val>
                                        </p:tav>
                                      </p:tavLst>
                                    </p:anim>
                                    <p:anim calcmode="lin" valueType="num">
                                      <p:cBhvr>
                                        <p:cTn id="30" dur="500" fill="hold"/>
                                        <p:tgtEl>
                                          <p:spTgt spid="194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6" name="camera.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470"/>
                                        </p:tgtEl>
                                        <p:attrNameLst>
                                          <p:attrName>style.visibility</p:attrName>
                                        </p:attrNameLst>
                                      </p:cBhvr>
                                      <p:to>
                                        <p:strVal val="visible"/>
                                      </p:to>
                                    </p:set>
                                    <p:animEffect transition="in" filter="wipe(down)">
                                      <p:cBhvr>
                                        <p:cTn id="35" dur="500"/>
                                        <p:tgtEl>
                                          <p:spTgt spid="19470"/>
                                        </p:tgtEl>
                                      </p:cBhvr>
                                    </p:animEffect>
                                  </p:childTnLst>
                                  <p:subTnLst>
                                    <p:audio>
                                      <p:cMediaNode>
                                        <p:cTn display="0" masterRel="sameClick">
                                          <p:stCondLst>
                                            <p:cond evt="begin" delay="0">
                                              <p:tn val="33"/>
                                            </p:cond>
                                          </p:stCondLst>
                                          <p:endCondLst>
                                            <p:cond evt="onStopAudio" delay="0">
                                              <p:tgtEl>
                                                <p:sldTgt/>
                                              </p:tgtEl>
                                            </p:cond>
                                          </p:endCondLst>
                                        </p:cTn>
                                        <p:tgtEl>
                                          <p:sndTgt r:embed="rId7" name="drumroll.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460"/>
                                        </p:tgtEl>
                                        <p:attrNameLst>
                                          <p:attrName>style.visibility</p:attrName>
                                        </p:attrNameLst>
                                      </p:cBhvr>
                                      <p:to>
                                        <p:strVal val="visible"/>
                                      </p:to>
                                    </p:set>
                                    <p:animEffect transition="in" filter="wipe(left)">
                                      <p:cBhvr>
                                        <p:cTn id="40" dur="500"/>
                                        <p:tgtEl>
                                          <p:spTgt spid="19460"/>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19461"/>
                                        </p:tgtEl>
                                        <p:attrNameLst>
                                          <p:attrName>style.visibility</p:attrName>
                                        </p:attrNameLst>
                                      </p:cBhvr>
                                      <p:to>
                                        <p:strVal val="visible"/>
                                      </p:to>
                                    </p:set>
                                    <p:animEffect transition="in" filter="wipe(down)">
                                      <p:cBhvr>
                                        <p:cTn id="44" dur="500"/>
                                        <p:tgtEl>
                                          <p:spTgt spid="19461"/>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19462"/>
                                        </p:tgtEl>
                                        <p:attrNameLst>
                                          <p:attrName>style.visibility</p:attrName>
                                        </p:attrNameLst>
                                      </p:cBhvr>
                                      <p:to>
                                        <p:strVal val="visible"/>
                                      </p:to>
                                    </p:set>
                                    <p:animEffect transition="in" filter="wipe(left)">
                                      <p:cBhvr>
                                        <p:cTn id="48" dur="500"/>
                                        <p:tgtEl>
                                          <p:spTgt spid="19462"/>
                                        </p:tgtEl>
                                      </p:cBhvr>
                                    </p:animEffect>
                                  </p:childTnLst>
                                </p:cTn>
                              </p:par>
                            </p:childTnLst>
                          </p:cTn>
                        </p:par>
                        <p:par>
                          <p:cTn id="49" fill="hold">
                            <p:stCondLst>
                              <p:cond delay="1500"/>
                            </p:stCondLst>
                            <p:childTnLst>
                              <p:par>
                                <p:cTn id="50" presetID="22" presetClass="entr" presetSubtype="4" fill="hold" nodeType="afterEffect">
                                  <p:stCondLst>
                                    <p:cond delay="0"/>
                                  </p:stCondLst>
                                  <p:childTnLst>
                                    <p:set>
                                      <p:cBhvr>
                                        <p:cTn id="51" dur="1" fill="hold">
                                          <p:stCondLst>
                                            <p:cond delay="0"/>
                                          </p:stCondLst>
                                        </p:cTn>
                                        <p:tgtEl>
                                          <p:spTgt spid="19463"/>
                                        </p:tgtEl>
                                        <p:attrNameLst>
                                          <p:attrName>style.visibility</p:attrName>
                                        </p:attrNameLst>
                                      </p:cBhvr>
                                      <p:to>
                                        <p:strVal val="visible"/>
                                      </p:to>
                                    </p:set>
                                    <p:animEffect transition="in" filter="wipe(down)">
                                      <p:cBhvr>
                                        <p:cTn id="52" dur="500"/>
                                        <p:tgtEl>
                                          <p:spTgt spid="19463"/>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19464"/>
                                        </p:tgtEl>
                                        <p:attrNameLst>
                                          <p:attrName>style.visibility</p:attrName>
                                        </p:attrNameLst>
                                      </p:cBhvr>
                                      <p:to>
                                        <p:strVal val="visible"/>
                                      </p:to>
                                    </p:set>
                                    <p:animEffect transition="in" filter="wipe(left)">
                                      <p:cBhvr>
                                        <p:cTn id="56" dur="500"/>
                                        <p:tgtEl>
                                          <p:spTgt spid="19464"/>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9467"/>
                                        </p:tgtEl>
                                        <p:attrNameLst>
                                          <p:attrName>style.visibility</p:attrName>
                                        </p:attrNameLst>
                                      </p:cBhvr>
                                      <p:to>
                                        <p:strVal val="visible"/>
                                      </p:to>
                                    </p:set>
                                    <p:anim calcmode="lin" valueType="num">
                                      <p:cBhvr>
                                        <p:cTn id="61" dur="500" fill="hold"/>
                                        <p:tgtEl>
                                          <p:spTgt spid="19467"/>
                                        </p:tgtEl>
                                        <p:attrNameLst>
                                          <p:attrName>ppt_w</p:attrName>
                                        </p:attrNameLst>
                                      </p:cBhvr>
                                      <p:tavLst>
                                        <p:tav tm="0">
                                          <p:val>
                                            <p:fltVal val="0"/>
                                          </p:val>
                                        </p:tav>
                                        <p:tav tm="100000">
                                          <p:val>
                                            <p:strVal val="#ppt_w"/>
                                          </p:val>
                                        </p:tav>
                                      </p:tavLst>
                                    </p:anim>
                                    <p:anim calcmode="lin" valueType="num">
                                      <p:cBhvr>
                                        <p:cTn id="62" dur="500" fill="hold"/>
                                        <p:tgtEl>
                                          <p:spTgt spid="194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6" name="camera.wav"/>
                                        </p:tgtEl>
                                      </p:cMediaNode>
                                    </p:audio>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9468"/>
                                        </p:tgtEl>
                                        <p:attrNameLst>
                                          <p:attrName>style.visibility</p:attrName>
                                        </p:attrNameLst>
                                      </p:cBhvr>
                                      <p:to>
                                        <p:strVal val="visible"/>
                                      </p:to>
                                    </p:set>
                                    <p:animEffect transition="in" filter="dissolve">
                                      <p:cBhvr>
                                        <p:cTn id="67" dur="500"/>
                                        <p:tgtEl>
                                          <p:spTgt spid="19468"/>
                                        </p:tgtEl>
                                      </p:cBhvr>
                                    </p:animEffect>
                                  </p:childTnLst>
                                  <p:subTnLst>
                                    <p:audio>
                                      <p:cMediaNode>
                                        <p:cTn display="0" masterRel="sameClick">
                                          <p:stCondLst>
                                            <p:cond evt="begin" delay="0">
                                              <p:tn val="65"/>
                                            </p:cond>
                                          </p:stCondLst>
                                          <p:endCondLst>
                                            <p:cond evt="onStopAudio" delay="0">
                                              <p:tgtEl>
                                                <p:sldTgt/>
                                              </p:tgtEl>
                                            </p:cond>
                                          </p:endCondLst>
                                        </p:cTn>
                                        <p:tgtEl>
                                          <p:sndTgt r:embed="rId8"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5" grpId="0"/>
      <p:bldP spid="19466" grpId="0"/>
      <p:bldP spid="194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8605" y="208280"/>
            <a:ext cx="8096885" cy="1432560"/>
          </a:xfrm>
          <a:prstGeom prst="rect">
            <a:avLst/>
          </a:prstGeom>
          <a:noFill/>
        </p:spPr>
        <p:txBody>
          <a:bodyPr wrap="square" rtlCol="0">
            <a:spAutoFit/>
          </a:bodyPr>
          <a:lstStyle/>
          <a:p>
            <a:endParaRPr lang="zh-CN" altLang="en-US" sz="4400" b="1">
              <a:solidFill>
                <a:srgbClr val="C00000"/>
              </a:solidFill>
            </a:endParaRPr>
          </a:p>
          <a:p>
            <a:r>
              <a:rPr lang="zh-CN" altLang="en-US" sz="4400" b="1">
                <a:solidFill>
                  <a:srgbClr val="C00000"/>
                </a:solidFill>
              </a:rPr>
              <a:t>                        </a:t>
            </a:r>
            <a:endParaRPr lang="zh-CN" altLang="en-US" sz="4000" b="1">
              <a:solidFill>
                <a:schemeClr val="tx1"/>
              </a:solidFill>
            </a:endParaRPr>
          </a:p>
        </p:txBody>
      </p:sp>
      <p:sp>
        <p:nvSpPr>
          <p:cNvPr id="4" name="矩形 3"/>
          <p:cNvSpPr/>
          <p:nvPr/>
        </p:nvSpPr>
        <p:spPr>
          <a:xfrm>
            <a:off x="20955" y="52705"/>
            <a:ext cx="8776335" cy="914400"/>
          </a:xfrm>
          <a:prstGeom prst="rect">
            <a:avLst/>
          </a:prstGeom>
          <a:noFill/>
          <a:ln>
            <a:noFill/>
          </a:ln>
        </p:spPr>
        <p:txBody>
          <a:bodyPr wrap="square" rtlCol="0" anchor="t">
            <a:spAutoFit/>
            <a:scene3d>
              <a:camera prst="obliqueBottomLeft"/>
              <a:lightRig rig="threePt" dir="t"/>
            </a:scene3d>
            <a:sp3d extrusionH="387350">
              <a:extrusionClr>
                <a:srgbClr val="175BCB"/>
              </a:extrusionClr>
            </a:sp3d>
          </a:bodyPr>
          <a:lstStyle/>
          <a:p>
            <a:pPr algn="ctr"/>
            <a:r>
              <a:rPr lang="zh-CN" altLang="en-US" sz="5400" b="1">
                <a:blipFill>
                  <a:blip r:embed="rId1"/>
                  <a:tile tx="0" ty="0" sx="82000" sy="63000" flip="none" algn="br"/>
                </a:blipFill>
                <a:effectLst>
                  <a:outerShdw blurRad="60007" dist="310007" dir="7680000" sy="30000" kx="1300200" algn="ctr" rotWithShape="0">
                    <a:srgbClr val="0D1E55">
                      <a:alpha val="32000"/>
                    </a:srgbClr>
                  </a:outerShdw>
                </a:effectLst>
              </a:rPr>
              <a:t>自主学习：（二）体验五四</a:t>
            </a:r>
            <a:endParaRPr lang="zh-CN" altLang="en-US" sz="5400" b="1">
              <a:blipFill>
                <a:blip r:embed="rId1"/>
                <a:tile tx="0" ty="0" sx="82000" sy="63000" flip="none" algn="br"/>
              </a:blipFill>
              <a:effectLst>
                <a:outerShdw blurRad="60007" dist="310007" dir="7680000" sy="30000" kx="1300200" algn="ctr" rotWithShape="0">
                  <a:srgbClr val="0D1E55">
                    <a:alpha val="32000"/>
                  </a:srgbClr>
                </a:outerShdw>
              </a:effectLst>
            </a:endParaRPr>
          </a:p>
        </p:txBody>
      </p:sp>
      <p:sp>
        <p:nvSpPr>
          <p:cNvPr id="5" name="文本框 4"/>
          <p:cNvSpPr txBox="1"/>
          <p:nvPr/>
        </p:nvSpPr>
        <p:spPr>
          <a:xfrm>
            <a:off x="268605" y="868680"/>
            <a:ext cx="8776970" cy="2286000"/>
          </a:xfrm>
          <a:prstGeom prst="rect">
            <a:avLst/>
          </a:prstGeom>
          <a:noFill/>
        </p:spPr>
        <p:txBody>
          <a:bodyPr wrap="square" rtlCol="0">
            <a:spAutoFit/>
          </a:bodyPr>
          <a:lstStyle/>
          <a:p>
            <a:r>
              <a:rPr lang="zh-CN" altLang="en-US" sz="4800" b="1">
                <a:solidFill>
                  <a:schemeClr val="tx1"/>
                </a:solidFill>
              </a:rPr>
              <a:t>要求：观看</a:t>
            </a:r>
            <a:r>
              <a:rPr lang="zh-CN" altLang="en-US" sz="4800" b="1">
                <a:solidFill>
                  <a:srgbClr val="C00000"/>
                </a:solidFill>
              </a:rPr>
              <a:t>五四运动</a:t>
            </a:r>
            <a:r>
              <a:rPr lang="zh-CN" altLang="en-US" sz="4800" b="1">
                <a:solidFill>
                  <a:schemeClr val="tx1"/>
                </a:solidFill>
              </a:rPr>
              <a:t>经过视频，并结合课本</a:t>
            </a:r>
            <a:r>
              <a:rPr lang="en-US" altLang="zh-CN" sz="4800" b="1">
                <a:solidFill>
                  <a:schemeClr val="tx1"/>
                </a:solidFill>
              </a:rPr>
              <a:t>P65-66</a:t>
            </a:r>
            <a:r>
              <a:rPr lang="zh-CN" altLang="en-US" sz="4800" b="1">
                <a:solidFill>
                  <a:schemeClr val="tx1"/>
                </a:solidFill>
              </a:rPr>
              <a:t>内容自主完成表格内容。</a:t>
            </a:r>
            <a:endParaRPr lang="zh-CN" altLang="en-US" sz="4800" b="1">
              <a:solidFill>
                <a:schemeClr val="tx1"/>
              </a:solidFill>
            </a:endParaRPr>
          </a:p>
        </p:txBody>
      </p:sp>
      <p:graphicFrame>
        <p:nvGraphicFramePr>
          <p:cNvPr id="7" name="表格 -1"/>
          <p:cNvGraphicFramePr/>
          <p:nvPr/>
        </p:nvGraphicFramePr>
        <p:xfrm>
          <a:off x="302260" y="3154680"/>
          <a:ext cx="8540115" cy="3518536"/>
        </p:xfrm>
        <a:graphic>
          <a:graphicData uri="http://schemas.openxmlformats.org/drawingml/2006/table">
            <a:tbl>
              <a:tblPr firstRow="1" bandRow="1">
                <a:tableStyleId>{5940675A-B579-460E-94D1-54222C63F5DA}</a:tableStyleId>
              </a:tblPr>
              <a:tblGrid>
                <a:gridCol w="1706245"/>
                <a:gridCol w="1395095"/>
                <a:gridCol w="2580005"/>
                <a:gridCol w="1276985"/>
                <a:gridCol w="1581785"/>
              </a:tblGrid>
              <a:tr h="1014730">
                <a:tc>
                  <a:txBody>
                    <a:bodyPr/>
                    <a:lstStyle/>
                    <a:p>
                      <a:pPr marL="0" indent="0" algn="l">
                        <a:buNone/>
                      </a:pPr>
                      <a:r>
                        <a:rPr lang="en-US" altLang="zh-CN"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时 间</a:t>
                      </a:r>
                      <a:endPar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r>
                        <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中 心</a:t>
                      </a:r>
                      <a:endPar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r>
                        <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形 式</a:t>
                      </a:r>
                      <a:endPar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r>
                        <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主力</a:t>
                      </a:r>
                      <a:endPar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r>
                        <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结果</a:t>
                      </a:r>
                      <a:endPar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3040">
                <a:tc>
                  <a:txBody>
                    <a:bodyPr/>
                    <a:lstStyle/>
                    <a:p>
                      <a:pPr marL="0" algn="l">
                        <a:buNone/>
                      </a:pPr>
                      <a:r>
                        <a:rPr lang="zh-CN" altLang="en-US" sz="3200" b="1" u="none">
                          <a:latin typeface="宋体" panose="02010600030101010101" pitchFamily="2" charset="-122"/>
                          <a:ea typeface="宋体" panose="02010600030101010101" pitchFamily="2" charset="-122"/>
                          <a:cs typeface="宋体" panose="02010600030101010101" pitchFamily="2" charset="-122"/>
                        </a:rPr>
                        <a:t>第一阶段</a:t>
                      </a:r>
                      <a:endParaRPr lang="zh-CN" altLang="en-US" sz="3200" b="1" u="none">
                        <a:latin typeface="宋体" panose="02010600030101010101" pitchFamily="2" charset="-122"/>
                        <a:ea typeface="宋体" panose="02010600030101010101" pitchFamily="2" charset="-122"/>
                        <a:cs typeface="宋体" panose="02010600030101010101" pitchFamily="2" charset="-122"/>
                      </a:endParaRPr>
                    </a:p>
                    <a:p>
                      <a:pPr marL="0" algn="l">
                        <a:buNone/>
                      </a:pPr>
                      <a:r>
                        <a:rPr lang="en-US" altLang="zh-CN" sz="3200" b="1" u="none">
                          <a:latin typeface="宋体" panose="02010600030101010101" pitchFamily="2" charset="-122"/>
                          <a:ea typeface="宋体" panose="02010600030101010101" pitchFamily="2" charset="-122"/>
                          <a:cs typeface="宋体" panose="02010600030101010101" pitchFamily="2" charset="-122"/>
                        </a:rPr>
                        <a:t>5</a:t>
                      </a:r>
                      <a:r>
                        <a:rPr lang="zh-CN" altLang="en-US" sz="3200" b="1" u="none">
                          <a:latin typeface="宋体" panose="02010600030101010101" pitchFamily="2" charset="-122"/>
                          <a:ea typeface="宋体" panose="02010600030101010101" pitchFamily="2" charset="-122"/>
                          <a:cs typeface="宋体" panose="02010600030101010101" pitchFamily="2" charset="-122"/>
                        </a:rPr>
                        <a:t>月</a:t>
                      </a:r>
                      <a:r>
                        <a:rPr lang="en-US" altLang="zh-CN" sz="3200" b="1" u="none">
                          <a:latin typeface="宋体" panose="02010600030101010101" pitchFamily="2" charset="-122"/>
                          <a:ea typeface="宋体" panose="02010600030101010101" pitchFamily="2" charset="-122"/>
                          <a:cs typeface="宋体" panose="02010600030101010101" pitchFamily="2" charset="-122"/>
                        </a:rPr>
                        <a:t>4</a:t>
                      </a:r>
                      <a:r>
                        <a:rPr lang="zh-CN" altLang="en-US" sz="3200" b="1" u="none">
                          <a:latin typeface="宋体" panose="02010600030101010101" pitchFamily="2" charset="-122"/>
                          <a:ea typeface="宋体" panose="02010600030101010101" pitchFamily="2" charset="-122"/>
                          <a:cs typeface="宋体" panose="02010600030101010101" pitchFamily="2" charset="-122"/>
                        </a:rPr>
                        <a:t>日</a:t>
                      </a:r>
                      <a:r>
                        <a:rPr lang="en-US" altLang="zh-CN" sz="3200" b="1" u="none">
                          <a:latin typeface="宋体" panose="02010600030101010101" pitchFamily="2" charset="-122"/>
                          <a:ea typeface="宋体" panose="02010600030101010101" pitchFamily="2" charset="-122"/>
                          <a:cs typeface="宋体" panose="02010600030101010101" pitchFamily="2" charset="-122"/>
                        </a:rPr>
                        <a:t>-6</a:t>
                      </a:r>
                      <a:r>
                        <a:rPr lang="zh-CN" altLang="en-US" sz="3200" b="1" u="none">
                          <a:latin typeface="宋体" panose="02010600030101010101" pitchFamily="2" charset="-122"/>
                          <a:ea typeface="宋体" panose="02010600030101010101" pitchFamily="2" charset="-122"/>
                          <a:cs typeface="宋体" panose="02010600030101010101" pitchFamily="2" charset="-122"/>
                        </a:rPr>
                        <a:t>月初</a:t>
                      </a:r>
                      <a:endParaRPr lang="zh-CN" altLang="en-US" sz="32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0765">
                <a:tc>
                  <a:txBody>
                    <a:bodyPr/>
                    <a:lstStyle/>
                    <a:p>
                      <a:pPr marL="0" algn="l">
                        <a:buNone/>
                      </a:pPr>
                      <a:r>
                        <a:rPr lang="zh-CN" altLang="en-US" sz="3200" b="1" u="none">
                          <a:latin typeface="宋体" panose="02010600030101010101" pitchFamily="2" charset="-122"/>
                          <a:ea typeface="宋体" panose="02010600030101010101" pitchFamily="2" charset="-122"/>
                          <a:cs typeface="宋体" panose="02010600030101010101" pitchFamily="2" charset="-122"/>
                        </a:rPr>
                        <a:t>第二阶段6月3日</a:t>
                      </a:r>
                      <a:endParaRPr lang="zh-CN" altLang="en-US" sz="32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2231390" y="4481830"/>
            <a:ext cx="1172210" cy="640080"/>
          </a:xfrm>
          <a:prstGeom prst="rect">
            <a:avLst/>
          </a:prstGeom>
          <a:noFill/>
        </p:spPr>
        <p:txBody>
          <a:bodyPr wrap="square" rtlCol="0">
            <a:spAutoFit/>
          </a:bodyPr>
          <a:lstStyle/>
          <a:p>
            <a:r>
              <a:rPr lang="zh-CN" altLang="en-US" sz="3600" b="1">
                <a:solidFill>
                  <a:srgbClr val="C00000"/>
                </a:solidFill>
              </a:rPr>
              <a:t>北京</a:t>
            </a:r>
            <a:endParaRPr lang="zh-CN" altLang="en-US" sz="3600" b="1">
              <a:solidFill>
                <a:srgbClr val="C00000"/>
              </a:solidFill>
            </a:endParaRPr>
          </a:p>
        </p:txBody>
      </p:sp>
      <p:sp>
        <p:nvSpPr>
          <p:cNvPr id="19502" name="矩形 18478"/>
          <p:cNvSpPr/>
          <p:nvPr/>
        </p:nvSpPr>
        <p:spPr>
          <a:xfrm>
            <a:off x="3403283" y="4319588"/>
            <a:ext cx="3095625" cy="1310640"/>
          </a:xfrm>
          <a:prstGeom prst="rect">
            <a:avLst/>
          </a:prstGeom>
          <a:noFill/>
          <a:ln w="9525">
            <a:noFill/>
          </a:ln>
        </p:spPr>
        <p:txBody>
          <a:bodyPr anchor="t">
            <a:spAutoFit/>
          </a:bodyPr>
          <a:lstStyle/>
          <a:p>
            <a:pPr lvl="0" indent="0"/>
            <a:r>
              <a:rPr lang="zh-CN" altLang="en-US" sz="2000" b="1">
                <a:latin typeface="黑体" panose="02010609060101010101" pitchFamily="2" charset="-122"/>
                <a:ea typeface="黑体" panose="02010609060101010101" pitchFamily="2" charset="-122"/>
              </a:rPr>
              <a:t>学生罢课</a:t>
            </a:r>
            <a:endParaRPr lang="zh-CN" altLang="en-US" sz="2000" b="1">
              <a:latin typeface="黑体" panose="02010609060101010101" pitchFamily="2" charset="-122"/>
              <a:ea typeface="黑体" panose="02010609060101010101" pitchFamily="2" charset="-122"/>
            </a:endParaRPr>
          </a:p>
          <a:p>
            <a:pPr lvl="0" indent="0"/>
            <a:r>
              <a:rPr lang="zh-CN" altLang="en-US" sz="2000" b="1">
                <a:latin typeface="黑体" panose="02010609060101010101" pitchFamily="2" charset="-122"/>
                <a:ea typeface="黑体" panose="02010609060101010101" pitchFamily="2" charset="-122"/>
              </a:rPr>
              <a:t>外争主权，内除国贼</a:t>
            </a:r>
            <a:endParaRPr lang="zh-CN" altLang="en-US" sz="2000" b="1">
              <a:latin typeface="黑体" panose="02010609060101010101" pitchFamily="2" charset="-122"/>
              <a:ea typeface="黑体" panose="02010609060101010101" pitchFamily="2" charset="-122"/>
            </a:endParaRPr>
          </a:p>
          <a:p>
            <a:pPr lvl="0" indent="0"/>
            <a:r>
              <a:rPr lang="zh-CN" altLang="en-US" sz="2000" b="1">
                <a:latin typeface="黑体" panose="02010609060101010101" pitchFamily="2" charset="-122"/>
                <a:ea typeface="黑体" panose="02010609060101010101" pitchFamily="2" charset="-122"/>
              </a:rPr>
              <a:t>废除</a:t>
            </a:r>
            <a:r>
              <a:rPr lang="en-US" altLang="zh-CN" sz="2000" b="1">
                <a:latin typeface="黑体" panose="02010609060101010101" pitchFamily="2" charset="-122"/>
                <a:ea typeface="黑体" panose="02010609060101010101" pitchFamily="2" charset="-122"/>
              </a:rPr>
              <a:t>《</a:t>
            </a:r>
            <a:r>
              <a:rPr lang="zh-CN" altLang="en-US" sz="2000" b="1">
                <a:latin typeface="黑体" panose="02010609060101010101" pitchFamily="2" charset="-122"/>
                <a:ea typeface="黑体" panose="02010609060101010101" pitchFamily="2" charset="-122"/>
              </a:rPr>
              <a:t>二十一条</a:t>
            </a:r>
            <a:r>
              <a:rPr lang="en-US" altLang="zh-CN" sz="2000" b="1">
                <a:latin typeface="黑体" panose="02010609060101010101" pitchFamily="2" charset="-122"/>
                <a:ea typeface="黑体" panose="02010609060101010101" pitchFamily="2" charset="-122"/>
              </a:rPr>
              <a:t>》</a:t>
            </a:r>
            <a:endParaRPr lang="en-US" altLang="zh-CN" sz="2000" b="1">
              <a:latin typeface="黑体" panose="02010609060101010101" pitchFamily="2" charset="-122"/>
              <a:ea typeface="黑体" panose="02010609060101010101" pitchFamily="2" charset="-122"/>
            </a:endParaRPr>
          </a:p>
          <a:p>
            <a:pPr lvl="0" indent="0"/>
            <a:r>
              <a:rPr lang="zh-CN" altLang="en-US" sz="2000" b="1">
                <a:latin typeface="黑体" panose="02010609060101010101" pitchFamily="2" charset="-122"/>
                <a:ea typeface="黑体" panose="02010609060101010101" pitchFamily="2" charset="-122"/>
              </a:rPr>
              <a:t>拒绝在和约上签字</a:t>
            </a:r>
            <a:endParaRPr lang="zh-CN" altLang="en-US" sz="2000" b="1">
              <a:latin typeface="黑体" panose="02010609060101010101" pitchFamily="2" charset="-122"/>
              <a:ea typeface="黑体" panose="02010609060101010101" pitchFamily="2" charset="-122"/>
            </a:endParaRPr>
          </a:p>
        </p:txBody>
      </p:sp>
      <p:sp>
        <p:nvSpPr>
          <p:cNvPr id="19500" name="矩形 18476"/>
          <p:cNvSpPr/>
          <p:nvPr/>
        </p:nvSpPr>
        <p:spPr>
          <a:xfrm flipH="1">
            <a:off x="6115685" y="5671820"/>
            <a:ext cx="1579880" cy="1029970"/>
          </a:xfrm>
          <a:prstGeom prst="rect">
            <a:avLst/>
          </a:prstGeom>
          <a:noFill/>
          <a:ln w="9525">
            <a:noFill/>
          </a:ln>
        </p:spPr>
        <p:txBody>
          <a:bodyPr wrap="square" anchor="t">
            <a:spAutoFit/>
          </a:bodyPr>
          <a:lstStyle/>
          <a:p>
            <a:pPr lvl="0" indent="0">
              <a:spcBef>
                <a:spcPct val="20000"/>
              </a:spcBef>
              <a:buClr>
                <a:schemeClr val="hlink"/>
              </a:buClr>
              <a:buFont typeface="Wingdings" panose="05000000000000000000" pitchFamily="2" charset="2"/>
              <a:buNone/>
            </a:pPr>
            <a:r>
              <a:rPr lang="zh-CN" altLang="en-US" sz="2800" b="1" dirty="0">
                <a:latin typeface="黑体" panose="02010609060101010101" pitchFamily="2" charset="-122"/>
                <a:ea typeface="黑体" panose="02010609060101010101" pitchFamily="2" charset="-122"/>
              </a:rPr>
              <a:t>工人</a:t>
            </a:r>
            <a:endParaRPr lang="zh-CN" altLang="en-US" sz="2800" b="1" dirty="0">
              <a:latin typeface="黑体" panose="02010609060101010101" pitchFamily="2" charset="-122"/>
              <a:ea typeface="黑体" panose="02010609060101010101" pitchFamily="2" charset="-122"/>
            </a:endParaRPr>
          </a:p>
          <a:p>
            <a:pPr lvl="0" indent="0">
              <a:spcBef>
                <a:spcPct val="20000"/>
              </a:spcBef>
              <a:buClr>
                <a:schemeClr val="hlink"/>
              </a:buClr>
              <a:buFont typeface="Wingdings" panose="05000000000000000000" pitchFamily="2" charset="2"/>
              <a:buNone/>
            </a:pPr>
            <a:r>
              <a:rPr lang="zh-CN" altLang="en-US" sz="2800" b="1" dirty="0">
                <a:latin typeface="黑体" panose="02010609060101010101" pitchFamily="2" charset="-122"/>
                <a:ea typeface="黑体" panose="02010609060101010101" pitchFamily="2" charset="-122"/>
              </a:rPr>
              <a:t>阶级</a:t>
            </a:r>
            <a:endParaRPr lang="zh-CN" altLang="en-US" sz="2800" b="1" dirty="0">
              <a:latin typeface="黑体" panose="02010609060101010101" pitchFamily="2" charset="-122"/>
              <a:ea typeface="黑体" panose="02010609060101010101" pitchFamily="2" charset="-122"/>
            </a:endParaRPr>
          </a:p>
        </p:txBody>
      </p:sp>
      <p:sp>
        <p:nvSpPr>
          <p:cNvPr id="9" name="文本框 8"/>
          <p:cNvSpPr txBox="1"/>
          <p:nvPr/>
        </p:nvSpPr>
        <p:spPr>
          <a:xfrm>
            <a:off x="2231390" y="5866765"/>
            <a:ext cx="1172210" cy="640080"/>
          </a:xfrm>
          <a:prstGeom prst="rect">
            <a:avLst/>
          </a:prstGeom>
          <a:noFill/>
        </p:spPr>
        <p:txBody>
          <a:bodyPr wrap="square" rtlCol="0">
            <a:spAutoFit/>
          </a:bodyPr>
          <a:lstStyle/>
          <a:p>
            <a:r>
              <a:rPr lang="zh-CN" altLang="en-US" sz="3600" b="1" dirty="0">
                <a:solidFill>
                  <a:srgbClr val="C00000"/>
                </a:solidFill>
              </a:rPr>
              <a:t>上海</a:t>
            </a:r>
            <a:endParaRPr lang="zh-CN" altLang="en-US" sz="3600" b="1" dirty="0">
              <a:solidFill>
                <a:srgbClr val="C00000"/>
              </a:solidFill>
            </a:endParaRPr>
          </a:p>
        </p:txBody>
      </p:sp>
      <p:sp>
        <p:nvSpPr>
          <p:cNvPr id="19507" name="矩形 18483"/>
          <p:cNvSpPr/>
          <p:nvPr/>
        </p:nvSpPr>
        <p:spPr>
          <a:xfrm>
            <a:off x="3500755" y="5593080"/>
            <a:ext cx="2362200" cy="457200"/>
          </a:xfrm>
          <a:prstGeom prst="rect">
            <a:avLst/>
          </a:prstGeom>
          <a:noFill/>
          <a:ln w="9525">
            <a:noFill/>
          </a:ln>
        </p:spPr>
        <p:txBody>
          <a:bodyPr wrap="square" anchor="t">
            <a:spAutoFit/>
          </a:bodyPr>
          <a:lstStyle/>
          <a:p>
            <a:pPr lvl="0" indent="0"/>
            <a:r>
              <a:rPr lang="zh-CN" altLang="en-US" sz="2400" b="1" dirty="0">
                <a:latin typeface="黑体" panose="02010609060101010101" pitchFamily="2" charset="-122"/>
                <a:ea typeface="黑体" panose="02010609060101010101" pitchFamily="2" charset="-122"/>
                <a:sym typeface="+mn-ea"/>
              </a:rPr>
              <a:t>学生罢课</a:t>
            </a:r>
            <a:endParaRPr lang="zh-CN" altLang="en-US" sz="2400" b="1" dirty="0">
              <a:latin typeface="黑体" panose="02010609060101010101" pitchFamily="2" charset="-122"/>
              <a:ea typeface="黑体" panose="02010609060101010101" pitchFamily="2" charset="-122"/>
            </a:endParaRPr>
          </a:p>
        </p:txBody>
      </p:sp>
      <p:sp>
        <p:nvSpPr>
          <p:cNvPr id="10" name="矩形 18476"/>
          <p:cNvSpPr/>
          <p:nvPr/>
        </p:nvSpPr>
        <p:spPr>
          <a:xfrm flipH="1">
            <a:off x="6115685" y="4782185"/>
            <a:ext cx="1219835" cy="518160"/>
          </a:xfrm>
          <a:prstGeom prst="rect">
            <a:avLst/>
          </a:prstGeom>
          <a:noFill/>
          <a:ln w="9525">
            <a:noFill/>
          </a:ln>
        </p:spPr>
        <p:txBody>
          <a:bodyPr wrap="square" anchor="t">
            <a:spAutoFit/>
          </a:bodyPr>
          <a:lstStyle/>
          <a:p>
            <a:pPr lvl="0" indent="0">
              <a:spcBef>
                <a:spcPct val="20000"/>
              </a:spcBef>
              <a:buClr>
                <a:schemeClr val="hlink"/>
              </a:buClr>
              <a:buFont typeface="Wingdings" panose="05000000000000000000" pitchFamily="2" charset="2"/>
              <a:buNone/>
            </a:pPr>
            <a:r>
              <a:rPr lang="zh-CN" altLang="en-US" sz="2800" b="1">
                <a:latin typeface="黑体" panose="02010609060101010101" pitchFamily="2" charset="-122"/>
                <a:ea typeface="黑体" panose="02010609060101010101" pitchFamily="2" charset="-122"/>
              </a:rPr>
              <a:t>学生</a:t>
            </a:r>
            <a:endParaRPr lang="zh-CN" altLang="en-US" sz="2800" b="1">
              <a:latin typeface="黑体" panose="02010609060101010101" pitchFamily="2" charset="-122"/>
              <a:ea typeface="黑体" panose="02010609060101010101" pitchFamily="2" charset="-122"/>
            </a:endParaRPr>
          </a:p>
        </p:txBody>
      </p:sp>
      <p:sp>
        <p:nvSpPr>
          <p:cNvPr id="11" name="文本框 10"/>
          <p:cNvSpPr txBox="1"/>
          <p:nvPr/>
        </p:nvSpPr>
        <p:spPr>
          <a:xfrm>
            <a:off x="7703820" y="4691380"/>
            <a:ext cx="1139190" cy="1737360"/>
          </a:xfrm>
          <a:prstGeom prst="rect">
            <a:avLst/>
          </a:prstGeom>
          <a:noFill/>
        </p:spPr>
        <p:txBody>
          <a:bodyPr wrap="square" rtlCol="0">
            <a:spAutoFit/>
          </a:bodyPr>
          <a:lstStyle/>
          <a:p>
            <a:r>
              <a:rPr lang="zh-CN" altLang="en-US" sz="3600" b="1" dirty="0"/>
              <a:t>取得初步胜利</a:t>
            </a:r>
            <a:endParaRPr lang="zh-CN" altLang="en-US" sz="3600" b="1" dirty="0"/>
          </a:p>
        </p:txBody>
      </p:sp>
      <p:pic>
        <p:nvPicPr>
          <p:cNvPr id="14" name="图片 13" descr="2015010710154157509"/>
          <p:cNvPicPr>
            <a:picLocks noChangeAspect="1"/>
          </p:cNvPicPr>
          <p:nvPr/>
        </p:nvPicPr>
        <p:blipFill>
          <a:blip r:embed="rId2"/>
          <a:stretch>
            <a:fillRect/>
          </a:stretch>
        </p:blipFill>
        <p:spPr>
          <a:xfrm>
            <a:off x="4942205" y="1725930"/>
            <a:ext cx="2254250" cy="2847975"/>
          </a:xfrm>
          <a:prstGeom prst="rect">
            <a:avLst/>
          </a:prstGeom>
        </p:spPr>
      </p:pic>
      <p:pic>
        <p:nvPicPr>
          <p:cNvPr id="2" name="图片 1" descr="2"/>
          <p:cNvPicPr>
            <a:picLocks noChangeAspect="1"/>
          </p:cNvPicPr>
          <p:nvPr/>
        </p:nvPicPr>
        <p:blipFill>
          <a:blip r:embed="rId3"/>
          <a:stretch>
            <a:fillRect/>
          </a:stretch>
        </p:blipFill>
        <p:spPr>
          <a:xfrm>
            <a:off x="181610" y="1773555"/>
            <a:ext cx="2762885" cy="3526790"/>
          </a:xfrm>
          <a:prstGeom prst="rect">
            <a:avLst/>
          </a:prstGeom>
        </p:spPr>
      </p:pic>
      <p:sp>
        <p:nvSpPr>
          <p:cNvPr id="6" name="文本框 5"/>
          <p:cNvSpPr txBox="1"/>
          <p:nvPr/>
        </p:nvSpPr>
        <p:spPr>
          <a:xfrm>
            <a:off x="3405505" y="5878830"/>
            <a:ext cx="2553335" cy="822960"/>
          </a:xfrm>
          <a:prstGeom prst="rect">
            <a:avLst/>
          </a:prstGeom>
          <a:noFill/>
        </p:spPr>
        <p:txBody>
          <a:bodyPr wrap="square" rtlCol="0">
            <a:spAutoFit/>
          </a:bodyPr>
          <a:lstStyle/>
          <a:p>
            <a:r>
              <a:rPr lang="zh-CN" altLang="en-US" sz="2400" b="1" dirty="0"/>
              <a:t>工人罢工、商人罢市</a:t>
            </a:r>
            <a:endParaRPr lang="zh-CN" altLang="en-US" sz="2400" b="1" dirty="0"/>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507"/>
                                        </p:tgtEl>
                                        <p:attrNameLst>
                                          <p:attrName>style.visibility</p:attrName>
                                        </p:attrNameLst>
                                      </p:cBhvr>
                                      <p:to>
                                        <p:strVal val="visible"/>
                                      </p:to>
                                    </p:set>
                                    <p:anim calcmode="lin" valueType="num">
                                      <p:cBhvr additive="base">
                                        <p:cTn id="13" dur="500" fill="hold"/>
                                        <p:tgtEl>
                                          <p:spTgt spid="19507"/>
                                        </p:tgtEl>
                                        <p:attrNameLst>
                                          <p:attrName>ppt_x</p:attrName>
                                        </p:attrNameLst>
                                      </p:cBhvr>
                                      <p:tavLst>
                                        <p:tav tm="0">
                                          <p:val>
                                            <p:strVal val="#ppt_x"/>
                                          </p:val>
                                        </p:tav>
                                        <p:tav tm="100000">
                                          <p:val>
                                            <p:strVal val="#ppt_x"/>
                                          </p:val>
                                        </p:tav>
                                      </p:tavLst>
                                    </p:anim>
                                    <p:anim calcmode="lin" valueType="num">
                                      <p:cBhvr additive="base">
                                        <p:cTn id="14" dur="500" fill="hold"/>
                                        <p:tgtEl>
                                          <p:spTgt spid="195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500"/>
                                        </p:tgtEl>
                                        <p:attrNameLst>
                                          <p:attrName>style.visibility</p:attrName>
                                        </p:attrNameLst>
                                      </p:cBhvr>
                                      <p:to>
                                        <p:strVal val="visible"/>
                                      </p:to>
                                    </p:set>
                                    <p:anim calcmode="lin" valueType="num">
                                      <p:cBhvr additive="base">
                                        <p:cTn id="31" dur="500" fill="hold"/>
                                        <p:tgtEl>
                                          <p:spTgt spid="19500"/>
                                        </p:tgtEl>
                                        <p:attrNameLst>
                                          <p:attrName>ppt_x</p:attrName>
                                        </p:attrNameLst>
                                      </p:cBhvr>
                                      <p:tavLst>
                                        <p:tav tm="0">
                                          <p:val>
                                            <p:strVal val="#ppt_x"/>
                                          </p:val>
                                        </p:tav>
                                        <p:tav tm="100000">
                                          <p:val>
                                            <p:strVal val="#ppt_x"/>
                                          </p:val>
                                        </p:tav>
                                      </p:tavLst>
                                    </p:anim>
                                    <p:anim calcmode="lin" valueType="num">
                                      <p:cBhvr additive="base">
                                        <p:cTn id="32" dur="500" fill="hold"/>
                                        <p:tgtEl>
                                          <p:spTgt spid="195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00" grpId="0"/>
      <p:bldP spid="9" grpId="0"/>
      <p:bldP spid="19507" grpId="0"/>
      <p:bldP spid="1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D:\我的文档\新课程\历史模块1\第四单元\第18课\第18课图片资料\五四运动被捕学生获释.jpg"/>
          <p:cNvPicPr>
            <a:picLocks noChangeAspect="1"/>
          </p:cNvPicPr>
          <p:nvPr/>
        </p:nvPicPr>
        <p:blipFill>
          <a:blip r:embed="rId1"/>
          <a:srcRect b="7896"/>
          <a:stretch>
            <a:fillRect/>
          </a:stretch>
        </p:blipFill>
        <p:spPr>
          <a:xfrm>
            <a:off x="0" y="-22860"/>
            <a:ext cx="4534535" cy="3046730"/>
          </a:xfrm>
          <a:prstGeom prst="rect">
            <a:avLst/>
          </a:prstGeom>
          <a:noFill/>
          <a:ln w="9525">
            <a:noFill/>
          </a:ln>
        </p:spPr>
      </p:pic>
      <p:sp>
        <p:nvSpPr>
          <p:cNvPr id="24578" name="Text Box 3"/>
          <p:cNvSpPr txBox="1"/>
          <p:nvPr/>
        </p:nvSpPr>
        <p:spPr>
          <a:xfrm>
            <a:off x="603568" y="3318510"/>
            <a:ext cx="2327910" cy="518160"/>
          </a:xfrm>
          <a:prstGeom prst="rect">
            <a:avLst/>
          </a:prstGeom>
          <a:noFill/>
          <a:ln w="9525">
            <a:noFill/>
          </a:ln>
        </p:spPr>
        <p:txBody>
          <a:bodyPr wrap="none" anchor="t">
            <a:spAutoFit/>
          </a:bodyPr>
          <a:lstStyle/>
          <a:p>
            <a:pPr lvl="0" indent="0" algn="ctr"/>
            <a:r>
              <a:rPr lang="zh-CN" altLang="en-US" sz="2800" b="1">
                <a:latin typeface="楷体_GB2312" pitchFamily="1" charset="-122"/>
                <a:ea typeface="楷体_GB2312" pitchFamily="1" charset="-122"/>
              </a:rPr>
              <a:t>释放被捕学生</a:t>
            </a:r>
            <a:endParaRPr lang="zh-CN" altLang="en-US" sz="2800" b="1">
              <a:latin typeface="楷体_GB2312" pitchFamily="1" charset="-122"/>
              <a:ea typeface="楷体_GB2312" pitchFamily="1" charset="-122"/>
            </a:endParaRPr>
          </a:p>
        </p:txBody>
      </p:sp>
      <p:pic>
        <p:nvPicPr>
          <p:cNvPr id="25601" name="Picture 2" descr="D:\我的文档\新课程\历史模块1\第四单元\第18课\第18课图片资料\内惩国贼.jpg"/>
          <p:cNvPicPr>
            <a:picLocks noChangeAspect="1"/>
          </p:cNvPicPr>
          <p:nvPr/>
        </p:nvPicPr>
        <p:blipFill>
          <a:blip r:embed="rId2">
            <a:lum bright="-20001" contrast="10000"/>
          </a:blip>
          <a:stretch>
            <a:fillRect/>
          </a:stretch>
        </p:blipFill>
        <p:spPr>
          <a:xfrm>
            <a:off x="3094990" y="1257935"/>
            <a:ext cx="5501005" cy="3639185"/>
          </a:xfrm>
          <a:prstGeom prst="rect">
            <a:avLst/>
          </a:prstGeom>
          <a:noFill/>
          <a:ln w="9525">
            <a:noFill/>
          </a:ln>
        </p:spPr>
      </p:pic>
      <p:sp>
        <p:nvSpPr>
          <p:cNvPr id="25602" name="Text Box 3"/>
          <p:cNvSpPr txBox="1"/>
          <p:nvPr/>
        </p:nvSpPr>
        <p:spPr>
          <a:xfrm>
            <a:off x="3846513" y="5006975"/>
            <a:ext cx="3400425" cy="518160"/>
          </a:xfrm>
          <a:prstGeom prst="rect">
            <a:avLst/>
          </a:prstGeom>
          <a:noFill/>
          <a:ln w="9525">
            <a:noFill/>
          </a:ln>
        </p:spPr>
        <p:txBody>
          <a:bodyPr wrap="none" anchor="t">
            <a:spAutoFit/>
          </a:bodyPr>
          <a:lstStyle/>
          <a:p>
            <a:pPr lvl="0" indent="0" algn="ctr"/>
            <a:r>
              <a:rPr lang="zh-CN" altLang="en-US" sz="2800" b="1">
                <a:latin typeface="楷体_GB2312" pitchFamily="1" charset="-122"/>
                <a:ea typeface="楷体_GB2312" pitchFamily="1" charset="-122"/>
              </a:rPr>
              <a:t>罢免三个卖国贼职务</a:t>
            </a:r>
            <a:endParaRPr lang="zh-CN" altLang="en-US" sz="2800" b="1">
              <a:latin typeface="楷体_GB2312" pitchFamily="1" charset="-122"/>
              <a:ea typeface="楷体_GB2312" pitchFamily="1" charset="-122"/>
            </a:endParaRPr>
          </a:p>
        </p:txBody>
      </p:sp>
      <p:grpSp>
        <p:nvGrpSpPr>
          <p:cNvPr id="25614" name="组合 25613"/>
          <p:cNvGrpSpPr/>
          <p:nvPr/>
        </p:nvGrpSpPr>
        <p:grpSpPr>
          <a:xfrm>
            <a:off x="217992" y="2076482"/>
            <a:ext cx="8708904" cy="4698798"/>
            <a:chOff x="-4106" y="888"/>
            <a:chExt cx="11519" cy="4479"/>
          </a:xfrm>
        </p:grpSpPr>
        <p:pic>
          <p:nvPicPr>
            <p:cNvPr id="26638" name="图片 25614" descr="中国代表拒签和约"/>
            <p:cNvPicPr>
              <a:picLocks noChangeAspect="1"/>
            </p:cNvPicPr>
            <p:nvPr/>
          </p:nvPicPr>
          <p:blipFill>
            <a:blip r:embed="rId3"/>
            <a:stretch>
              <a:fillRect/>
            </a:stretch>
          </p:blipFill>
          <p:spPr>
            <a:xfrm>
              <a:off x="-1694" y="888"/>
              <a:ext cx="5760" cy="4320"/>
            </a:xfrm>
            <a:prstGeom prst="rect">
              <a:avLst/>
            </a:prstGeom>
            <a:noFill/>
            <a:ln w="9525">
              <a:noFill/>
            </a:ln>
          </p:spPr>
        </p:pic>
        <p:sp>
          <p:nvSpPr>
            <p:cNvPr id="26639" name="文本框 25615"/>
            <p:cNvSpPr txBox="1"/>
            <p:nvPr/>
          </p:nvSpPr>
          <p:spPr>
            <a:xfrm>
              <a:off x="-4106" y="3943"/>
              <a:ext cx="11519" cy="1424"/>
            </a:xfrm>
            <a:prstGeom prst="rect">
              <a:avLst/>
            </a:prstGeom>
            <a:solidFill>
              <a:schemeClr val="bg1">
                <a:alpha val="84999"/>
              </a:schemeClr>
            </a:solidFill>
            <a:ln w="9525" cap="flat" cmpd="sng">
              <a:solidFill>
                <a:srgbClr val="FF6600"/>
              </a:solidFill>
              <a:prstDash val="solid"/>
              <a:miter/>
              <a:headEnd type="none" w="med" len="med"/>
              <a:tailEnd type="none" w="med" len="med"/>
            </a:ln>
          </p:spPr>
          <p:txBody>
            <a:bodyPr wrap="square" anchor="t">
              <a:spAutoFit/>
            </a:bodyPr>
            <a:lstStyle/>
            <a:p>
              <a:pPr lvl="0" indent="0">
                <a:buClr>
                  <a:srgbClr val="000000"/>
                </a:buClr>
              </a:pPr>
              <a:r>
                <a:rPr lang="en-US" altLang="zh-CN" sz="3600" b="1">
                  <a:solidFill>
                    <a:srgbClr val="0000FF"/>
                  </a:solidFill>
                  <a:latin typeface="黑体" panose="02010609060101010101" pitchFamily="2" charset="-122"/>
                  <a:ea typeface="黑体" panose="02010609060101010101" pitchFamily="2" charset="-122"/>
                </a:rPr>
                <a:t>  </a:t>
              </a:r>
              <a:r>
                <a:rPr lang="en-US" altLang="zh-CN" sz="2800" b="1">
                  <a:solidFill>
                    <a:srgbClr val="0000FF"/>
                  </a:solidFill>
                  <a:latin typeface="黑体" panose="02010609060101010101" pitchFamily="2" charset="-122"/>
                  <a:ea typeface="黑体" panose="02010609060101010101" pitchFamily="2" charset="-122"/>
                </a:rPr>
                <a:t> 6</a:t>
              </a:r>
              <a:r>
                <a:rPr lang="zh-CN" altLang="en-US" sz="2800" b="1">
                  <a:solidFill>
                    <a:srgbClr val="0000FF"/>
                  </a:solidFill>
                  <a:latin typeface="黑体" panose="02010609060101010101" pitchFamily="2" charset="-122"/>
                  <a:ea typeface="黑体" panose="02010609060101010101" pitchFamily="2" charset="-122"/>
                </a:rPr>
                <a:t>月</a:t>
              </a:r>
              <a:r>
                <a:rPr lang="en-US" altLang="zh-CN" sz="2800" b="1">
                  <a:solidFill>
                    <a:srgbClr val="0000FF"/>
                  </a:solidFill>
                  <a:latin typeface="黑体" panose="02010609060101010101" pitchFamily="2" charset="-122"/>
                  <a:ea typeface="黑体" panose="02010609060101010101" pitchFamily="2" charset="-122"/>
                </a:rPr>
                <a:t>28</a:t>
              </a:r>
              <a:r>
                <a:rPr lang="zh-CN" altLang="en-US" sz="2800" b="1">
                  <a:solidFill>
                    <a:srgbClr val="0000FF"/>
                  </a:solidFill>
                  <a:latin typeface="黑体" panose="02010609060101010101" pitchFamily="2" charset="-122"/>
                  <a:ea typeface="黑体" panose="02010609060101010101" pitchFamily="2" charset="-122"/>
                </a:rPr>
                <a:t>日，中国代表拒绝在和约上签字，这是中国第一次拒绝了由世界上几个强大的帝国主义国家制定的和约。</a:t>
              </a:r>
              <a:endParaRPr lang="zh-CN" altLang="en-US" sz="2800" b="1">
                <a:solidFill>
                  <a:srgbClr val="0000FF"/>
                </a:solidFill>
                <a:latin typeface="黑体" panose="02010609060101010101" pitchFamily="2" charset="-122"/>
                <a:ea typeface="黑体" panose="02010609060101010101" pitchFamily="2" charset="-122"/>
              </a:endParaRPr>
            </a:p>
          </p:txBody>
        </p:sp>
      </p:grpSp>
      <p:sp>
        <p:nvSpPr>
          <p:cNvPr id="2" name="矩形 1"/>
          <p:cNvSpPr/>
          <p:nvPr/>
        </p:nvSpPr>
        <p:spPr>
          <a:xfrm>
            <a:off x="4305935" y="5342890"/>
            <a:ext cx="3535680" cy="1527175"/>
          </a:xfrm>
          <a:prstGeom prst="rect">
            <a:avLst/>
          </a:prstGeom>
          <a:noFill/>
          <a:ln>
            <a:noFill/>
          </a:ln>
        </p:spPr>
        <p:txBody>
          <a:bodyPr wrap="none" rtlCol="0" anchor="t">
            <a:spAutoFit/>
            <a:scene3d>
              <a:camera prst="obliqueBottomLeft"/>
              <a:lightRig rig="threePt" dir="t"/>
            </a:scene3d>
            <a:sp3d extrusionH="387350">
              <a:extrusionClr>
                <a:srgbClr val="175BCB"/>
              </a:extrusionClr>
            </a:sp3d>
          </a:bodyPr>
          <a:lstStyle/>
          <a:p>
            <a:pPr algn="ctr"/>
            <a:r>
              <a:rPr lang="en-US" altLang="zh-CN" sz="8800" b="1">
                <a:solidFill>
                  <a:srgbClr val="FF0000"/>
                </a:solidFill>
                <a:effectLst>
                  <a:outerShdw blurRad="60007" dist="310007" dir="7680000" sy="30000" kx="1300200" algn="ctr" rotWithShape="0">
                    <a:srgbClr val="0D1E55">
                      <a:alpha val="32000"/>
                    </a:srgbClr>
                  </a:outerShdw>
                </a:effectLst>
                <a:latin typeface="微软雅黑" panose="020B0503020204020204" charset="-122"/>
                <a:ea typeface="微软雅黑" panose="020B0503020204020204" charset="-122"/>
              </a:rPr>
              <a:t>“</a:t>
            </a:r>
            <a:r>
              <a:rPr lang="zh-CN" altLang="en-US" sz="8800" b="1">
                <a:solidFill>
                  <a:srgbClr val="FF0000"/>
                </a:solidFill>
                <a:effectLst>
                  <a:outerShdw blurRad="60007" dist="310007" dir="7680000" sy="30000" kx="1300200" algn="ctr" rotWithShape="0">
                    <a:srgbClr val="0D1E55">
                      <a:alpha val="32000"/>
                    </a:srgbClr>
                  </a:outerShdw>
                </a:effectLst>
                <a:latin typeface="微软雅黑" panose="020B0503020204020204" charset="-122"/>
                <a:ea typeface="微软雅黑" panose="020B0503020204020204" charset="-122"/>
              </a:rPr>
              <a:t>不</a:t>
            </a:r>
            <a:r>
              <a:rPr lang="en-US" altLang="zh-CN" sz="8800" b="1">
                <a:solidFill>
                  <a:srgbClr val="FF0000"/>
                </a:solidFill>
                <a:effectLst>
                  <a:outerShdw blurRad="60007" dist="310007" dir="7680000" sy="30000" kx="1300200" algn="ctr" rotWithShape="0">
                    <a:srgbClr val="0D1E55">
                      <a:alpha val="32000"/>
                    </a:srgbClr>
                  </a:outerShdw>
                </a:effectLst>
                <a:latin typeface="微软雅黑" panose="020B0503020204020204" charset="-122"/>
                <a:ea typeface="微软雅黑" panose="020B0503020204020204" charset="-122"/>
              </a:rPr>
              <a:t>”</a:t>
            </a:r>
            <a:endParaRPr lang="en-US" altLang="zh-CN" sz="8800" b="1">
              <a:solidFill>
                <a:srgbClr val="FF0000"/>
              </a:solidFill>
              <a:effectLst>
                <a:outerShdw blurRad="60007" dist="310007" dir="7680000" sy="30000" kx="1300200" algn="ctr" rotWithShape="0">
                  <a:srgbClr val="0D1E55">
                    <a:alpha val="32000"/>
                  </a:srgbClr>
                </a:outerShdw>
              </a:effectLst>
              <a:latin typeface="微软雅黑" panose="020B0503020204020204" charset="-122"/>
              <a:ea typeface="微软雅黑" panose="020B0503020204020204" charset="-122"/>
            </a:endParaRPr>
          </a:p>
        </p:txBody>
      </p:sp>
    </p:spTree>
  </p:cSld>
  <p:clrMapOvr>
    <a:masterClrMapping/>
  </p:clrMapOvr>
  <p:transition>
    <p:cut thruBlk="1"/>
    <p:sndAc>
      <p:stSnd>
        <p:snd r:embed="rId4"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additive="base">
                                        <p:cTn id="7" dur="500" fill="hold"/>
                                        <p:tgtEl>
                                          <p:spTgt spid="24577"/>
                                        </p:tgtEl>
                                        <p:attrNameLst>
                                          <p:attrName>ppt_x</p:attrName>
                                        </p:attrNameLst>
                                      </p:cBhvr>
                                      <p:tavLst>
                                        <p:tav tm="0">
                                          <p:val>
                                            <p:strVal val="#ppt_x"/>
                                          </p:val>
                                        </p:tav>
                                        <p:tav tm="100000">
                                          <p:val>
                                            <p:strVal val="#ppt_x"/>
                                          </p:val>
                                        </p:tav>
                                      </p:tavLst>
                                    </p:anim>
                                    <p:anim calcmode="lin" valueType="num">
                                      <p:cBhvr additive="base">
                                        <p:cTn id="8" dur="500" fill="hold"/>
                                        <p:tgtEl>
                                          <p:spTgt spid="245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78"/>
                                        </p:tgtEl>
                                        <p:attrNameLst>
                                          <p:attrName>style.visibility</p:attrName>
                                        </p:attrNameLst>
                                      </p:cBhvr>
                                      <p:to>
                                        <p:strVal val="visible"/>
                                      </p:to>
                                    </p:set>
                                    <p:anim calcmode="lin" valueType="num">
                                      <p:cBhvr additive="base">
                                        <p:cTn id="11" dur="500" fill="hold"/>
                                        <p:tgtEl>
                                          <p:spTgt spid="24578"/>
                                        </p:tgtEl>
                                        <p:attrNameLst>
                                          <p:attrName>ppt_x</p:attrName>
                                        </p:attrNameLst>
                                      </p:cBhvr>
                                      <p:tavLst>
                                        <p:tav tm="0">
                                          <p:val>
                                            <p:strVal val="#ppt_x"/>
                                          </p:val>
                                        </p:tav>
                                        <p:tav tm="100000">
                                          <p:val>
                                            <p:strVal val="#ppt_x"/>
                                          </p:val>
                                        </p:tav>
                                      </p:tavLst>
                                    </p:anim>
                                    <p:anim calcmode="lin" valueType="num">
                                      <p:cBhvr additive="base">
                                        <p:cTn id="12"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601"/>
                                        </p:tgtEl>
                                        <p:attrNameLst>
                                          <p:attrName>style.visibility</p:attrName>
                                        </p:attrNameLst>
                                      </p:cBhvr>
                                      <p:to>
                                        <p:strVal val="visible"/>
                                      </p:to>
                                    </p:set>
                                    <p:anim calcmode="lin" valueType="num">
                                      <p:cBhvr additive="base">
                                        <p:cTn id="17" dur="500" fill="hold"/>
                                        <p:tgtEl>
                                          <p:spTgt spid="25601"/>
                                        </p:tgtEl>
                                        <p:attrNameLst>
                                          <p:attrName>ppt_x</p:attrName>
                                        </p:attrNameLst>
                                      </p:cBhvr>
                                      <p:tavLst>
                                        <p:tav tm="0">
                                          <p:val>
                                            <p:strVal val="#ppt_x"/>
                                          </p:val>
                                        </p:tav>
                                        <p:tav tm="100000">
                                          <p:val>
                                            <p:strVal val="#ppt_x"/>
                                          </p:val>
                                        </p:tav>
                                      </p:tavLst>
                                    </p:anim>
                                    <p:anim calcmode="lin" valueType="num">
                                      <p:cBhvr additive="base">
                                        <p:cTn id="18" dur="500" fill="hold"/>
                                        <p:tgtEl>
                                          <p:spTgt spid="2560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02"/>
                                        </p:tgtEl>
                                        <p:attrNameLst>
                                          <p:attrName>style.visibility</p:attrName>
                                        </p:attrNameLst>
                                      </p:cBhvr>
                                      <p:to>
                                        <p:strVal val="visible"/>
                                      </p:to>
                                    </p:set>
                                    <p:anim calcmode="lin" valueType="num">
                                      <p:cBhvr additive="base">
                                        <p:cTn id="21" dur="500" fill="hold"/>
                                        <p:tgtEl>
                                          <p:spTgt spid="25602"/>
                                        </p:tgtEl>
                                        <p:attrNameLst>
                                          <p:attrName>ppt_x</p:attrName>
                                        </p:attrNameLst>
                                      </p:cBhvr>
                                      <p:tavLst>
                                        <p:tav tm="0">
                                          <p:val>
                                            <p:strVal val="#ppt_x"/>
                                          </p:val>
                                        </p:tav>
                                        <p:tav tm="100000">
                                          <p:val>
                                            <p:strVal val="#ppt_x"/>
                                          </p:val>
                                        </p:tav>
                                      </p:tavLst>
                                    </p:anim>
                                    <p:anim calcmode="lin" valueType="num">
                                      <p:cBhvr additive="base">
                                        <p:cTn id="22"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614"/>
                                        </p:tgtEl>
                                        <p:attrNameLst>
                                          <p:attrName>style.visibility</p:attrName>
                                        </p:attrNameLst>
                                      </p:cBhvr>
                                      <p:to>
                                        <p:strVal val="visible"/>
                                      </p:to>
                                    </p:set>
                                    <p:anim calcmode="lin" valueType="num">
                                      <p:cBhvr additive="base">
                                        <p:cTn id="27" dur="500" fill="hold"/>
                                        <p:tgtEl>
                                          <p:spTgt spid="25614"/>
                                        </p:tgtEl>
                                        <p:attrNameLst>
                                          <p:attrName>ppt_x</p:attrName>
                                        </p:attrNameLst>
                                      </p:cBhvr>
                                      <p:tavLst>
                                        <p:tav tm="0">
                                          <p:val>
                                            <p:strVal val="#ppt_x"/>
                                          </p:val>
                                        </p:tav>
                                        <p:tav tm="100000">
                                          <p:val>
                                            <p:strVal val="#ppt_x"/>
                                          </p:val>
                                        </p:tav>
                                      </p:tavLst>
                                    </p:anim>
                                    <p:anim calcmode="lin" valueType="num">
                                      <p:cBhvr additive="base">
                                        <p:cTn id="28" dur="500" fill="hold"/>
                                        <p:tgtEl>
                                          <p:spTgt spid="256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560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p:txBody>
          <a:bodyPr anchor="ctr"/>
          <a:lstStyle/>
          <a:p>
            <a:endParaRPr lang="zh-CN" altLang="en-US"/>
          </a:p>
        </p:txBody>
      </p:sp>
      <p:pic>
        <p:nvPicPr>
          <p:cNvPr id="28674" name="图片 27650" descr="《五四运动》浮雕"/>
          <p:cNvPicPr>
            <a:picLocks noChangeAspect="1"/>
          </p:cNvPicPr>
          <p:nvPr/>
        </p:nvPicPr>
        <p:blipFill>
          <a:blip r:embed="rId1">
            <a:lum contrast="-24001"/>
          </a:blip>
          <a:stretch>
            <a:fillRect/>
          </a:stretch>
        </p:blipFill>
        <p:spPr>
          <a:xfrm>
            <a:off x="0" y="0"/>
            <a:ext cx="9144000" cy="6858000"/>
          </a:xfrm>
          <a:prstGeom prst="rect">
            <a:avLst/>
          </a:prstGeom>
          <a:noFill/>
          <a:ln w="9525">
            <a:noFill/>
          </a:ln>
        </p:spPr>
      </p:pic>
      <p:sp>
        <p:nvSpPr>
          <p:cNvPr id="28675" name="文本框 27651"/>
          <p:cNvSpPr txBox="1"/>
          <p:nvPr/>
        </p:nvSpPr>
        <p:spPr>
          <a:xfrm>
            <a:off x="1219200" y="1066800"/>
            <a:ext cx="6096000" cy="366713"/>
          </a:xfrm>
          <a:prstGeom prst="rect">
            <a:avLst/>
          </a:prstGeom>
          <a:noFill/>
          <a:ln w="9525">
            <a:noFill/>
          </a:ln>
        </p:spPr>
        <p:txBody>
          <a:bodyPr anchor="t">
            <a:spAutoFit/>
          </a:bodyPr>
          <a:lstStyle/>
          <a:p>
            <a:pPr lvl="0" indent="0">
              <a:spcBef>
                <a:spcPct val="50000"/>
              </a:spcBef>
            </a:pPr>
            <a:endParaRPr lang="zh-CN" altLang="en-US" sz="1800">
              <a:latin typeface="Arial" panose="020B0604020202020204" pitchFamily="34" charset="0"/>
              <a:ea typeface="宋体" panose="02010600030101010101" pitchFamily="2" charset="-122"/>
            </a:endParaRPr>
          </a:p>
        </p:txBody>
      </p:sp>
      <p:sp>
        <p:nvSpPr>
          <p:cNvPr id="28676" name="文本框 27652"/>
          <p:cNvSpPr txBox="1"/>
          <p:nvPr/>
        </p:nvSpPr>
        <p:spPr>
          <a:xfrm>
            <a:off x="157480" y="647700"/>
            <a:ext cx="8916035" cy="5775960"/>
          </a:xfrm>
          <a:prstGeom prst="rect">
            <a:avLst/>
          </a:prstGeom>
          <a:noFill/>
          <a:ln w="9525">
            <a:noFill/>
          </a:ln>
        </p:spPr>
        <p:txBody>
          <a:bodyPr wrap="square" anchor="t">
            <a:spAutoFit/>
          </a:bodyPr>
          <a:lstStyle/>
          <a:p>
            <a:pPr lvl="0" indent="0">
              <a:spcBef>
                <a:spcPct val="50000"/>
              </a:spcBef>
            </a:pPr>
            <a:r>
              <a:rPr lang="zh-CN" altLang="en-US" sz="8200" b="1">
                <a:solidFill>
                  <a:srgbClr val="FF0000"/>
                </a:solidFill>
                <a:latin typeface="Arial" panose="020B0604020202020204" pitchFamily="34" charset="0"/>
                <a:ea typeface="宋体" panose="02010600030101010101" pitchFamily="2" charset="-122"/>
              </a:rPr>
              <a:t>（三）感悟五四</a:t>
            </a:r>
            <a:endParaRPr lang="zh-CN" altLang="en-US" sz="8200" b="1">
              <a:solidFill>
                <a:srgbClr val="FF0000"/>
              </a:solidFill>
              <a:latin typeface="Arial" panose="020B0604020202020204" pitchFamily="34" charset="0"/>
              <a:ea typeface="宋体" panose="02010600030101010101" pitchFamily="2" charset="-122"/>
            </a:endParaRPr>
          </a:p>
          <a:p>
            <a:pPr lvl="0" indent="0">
              <a:spcBef>
                <a:spcPct val="50000"/>
              </a:spcBef>
            </a:pPr>
            <a:r>
              <a:rPr lang="zh-CN" altLang="en-US" sz="4800" b="1" dirty="0">
                <a:solidFill>
                  <a:schemeClr val="tx1"/>
                </a:solidFill>
                <a:ea typeface="黑体" panose="02010609060101010101" pitchFamily="2" charset="-122"/>
                <a:sym typeface="+mn-ea"/>
              </a:rPr>
              <a:t>五四运动对中国的社会变革有什么影响？为什么说五四运动是中国新民主主义革命的开始 ？</a:t>
            </a:r>
            <a:endParaRPr lang="zh-CN" altLang="en-US" sz="4800" b="1" kern="1200" dirty="0">
              <a:solidFill>
                <a:schemeClr val="tx1"/>
              </a:solidFill>
              <a:ea typeface="黑体" panose="02010609060101010101" pitchFamily="2" charset="-122"/>
              <a:sym typeface="+mn-ea"/>
            </a:endParaRPr>
          </a:p>
          <a:p>
            <a:pPr lvl="0" indent="0">
              <a:spcBef>
                <a:spcPct val="50000"/>
              </a:spcBef>
            </a:pPr>
            <a:endParaRPr lang="zh-CN" altLang="en-US" sz="8200" b="1">
              <a:solidFill>
                <a:srgbClr val="FF0000"/>
              </a:solidFill>
              <a:latin typeface="Arial" panose="020B0604020202020204" pitchFamily="34" charset="0"/>
              <a:ea typeface="宋体" panose="02010600030101010101" pitchFamily="2" charset="-122"/>
            </a:endParaRPr>
          </a:p>
        </p:txBody>
      </p:sp>
    </p:spTree>
  </p:cSld>
  <p:clrMapOvr>
    <a:masterClrMapping/>
  </p:clrMapOvr>
  <p:transition spd="med">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28673" descr="蓝色面巾纸"/>
          <p:cNvSpPr txBox="1"/>
          <p:nvPr/>
        </p:nvSpPr>
        <p:spPr>
          <a:xfrm>
            <a:off x="8890" y="48260"/>
            <a:ext cx="9022715" cy="5882640"/>
          </a:xfrm>
          <a:prstGeom prst="rect">
            <a:avLst/>
          </a:prstGeom>
          <a:blipFill rotWithShape="1">
            <a:blip r:embed="rId1"/>
          </a:blipFill>
          <a:ln w="9525" cap="flat" cmpd="sng">
            <a:solidFill>
              <a:schemeClr val="bg2"/>
            </a:solidFill>
            <a:prstDash val="solid"/>
            <a:miter/>
            <a:headEnd type="none" w="med" len="med"/>
            <a:tailEnd type="none" w="med" len="med"/>
          </a:ln>
          <a:effectLst>
            <a:outerShdw dist="107763" dir="2699999" algn="ctr" rotWithShape="0">
              <a:schemeClr val="bg2">
                <a:alpha val="50000"/>
              </a:schemeClr>
            </a:outerShdw>
          </a:effectLst>
        </p:spPr>
        <p:txBody>
          <a:bodyPr wrap="square" anchor="t">
            <a:spAutoFit/>
          </a:bodyPr>
          <a:lstStyle/>
          <a:p>
            <a:pPr lvl="0" indent="0">
              <a:buClr>
                <a:srgbClr val="000000"/>
              </a:buClr>
            </a:pPr>
            <a:r>
              <a:rPr lang="zh-CN" altLang="en-US" sz="3200" b="1">
                <a:solidFill>
                  <a:schemeClr val="tx1"/>
                </a:solidFill>
                <a:latin typeface="Times New Roman" panose="02020603050405020304" pitchFamily="2" charset="0"/>
                <a:ea typeface="宋体" panose="02010600030101010101" pitchFamily="2" charset="-122"/>
              </a:rPr>
              <a:t>材料一：五四运动的杰出历史</a:t>
            </a:r>
            <a:r>
              <a:rPr lang="en-US" altLang="zh-CN" sz="3200" b="1">
                <a:solidFill>
                  <a:schemeClr val="tx1"/>
                </a:solidFill>
                <a:latin typeface="Times New Roman" panose="02020603050405020304" pitchFamily="2" charset="0"/>
                <a:ea typeface="宋体" panose="02010600030101010101" pitchFamily="2" charset="-122"/>
              </a:rPr>
              <a:t>	</a:t>
            </a:r>
            <a:r>
              <a:rPr lang="zh-CN" altLang="en-US" sz="3200" b="1">
                <a:solidFill>
                  <a:schemeClr val="tx1"/>
                </a:solidFill>
                <a:latin typeface="Times New Roman" panose="02020603050405020304" pitchFamily="2" charset="0"/>
                <a:ea typeface="宋体" panose="02010600030101010101" pitchFamily="2" charset="-122"/>
              </a:rPr>
              <a:t>意义，在于它带着为辛亥革命还不曾有的</a:t>
            </a:r>
            <a:r>
              <a:rPr lang="zh-CN" altLang="en-US" sz="3200" b="1">
                <a:solidFill>
                  <a:srgbClr val="FF0000"/>
                </a:solidFill>
                <a:latin typeface="Times New Roman" panose="02020603050405020304" pitchFamily="2" charset="0"/>
                <a:ea typeface="宋体" panose="02010600030101010101" pitchFamily="2" charset="-122"/>
              </a:rPr>
              <a:t>新姿态，</a:t>
            </a:r>
            <a:r>
              <a:rPr lang="zh-CN" altLang="en-US" sz="3200" b="1">
                <a:solidFill>
                  <a:schemeClr val="tx1"/>
                </a:solidFill>
                <a:latin typeface="Times New Roman" panose="02020603050405020304" pitchFamily="2" charset="0"/>
                <a:ea typeface="宋体" panose="02010600030101010101" pitchFamily="2" charset="-122"/>
              </a:rPr>
              <a:t>这就是</a:t>
            </a:r>
            <a:r>
              <a:rPr lang="zh-CN" altLang="en-US" sz="3200" b="1">
                <a:solidFill>
                  <a:srgbClr val="FF0000"/>
                </a:solidFill>
                <a:latin typeface="Times New Roman" panose="02020603050405020304" pitchFamily="2" charset="0"/>
                <a:ea typeface="宋体" panose="02010600030101010101" pitchFamily="2" charset="-122"/>
              </a:rPr>
              <a:t>彻底地不妥协地反帝国主义和彻底地不妥协反封建主义。</a:t>
            </a:r>
            <a:endParaRPr lang="zh-CN" altLang="en-US" sz="3200" b="1">
              <a:solidFill>
                <a:srgbClr val="FF0000"/>
              </a:solidFill>
              <a:latin typeface="Times New Roman" panose="02020603050405020304" pitchFamily="2" charset="0"/>
              <a:ea typeface="宋体" panose="02010600030101010101" pitchFamily="2" charset="-122"/>
            </a:endParaRPr>
          </a:p>
          <a:p>
            <a:pPr lvl="0" indent="0">
              <a:buClr>
                <a:srgbClr val="000000"/>
              </a:buClr>
            </a:pPr>
            <a:r>
              <a:rPr lang="zh-CN" altLang="en-US" sz="3200" b="1">
                <a:solidFill>
                  <a:schemeClr val="tx1"/>
                </a:solidFill>
                <a:latin typeface="Times New Roman" panose="02020603050405020304" pitchFamily="2" charset="0"/>
                <a:ea typeface="宋体" panose="02010600030101010101" pitchFamily="2" charset="-122"/>
              </a:rPr>
              <a:t>                                     </a:t>
            </a:r>
            <a:r>
              <a:rPr lang="en-US" altLang="zh-CN" sz="3200" b="1">
                <a:latin typeface="Times New Roman" panose="02020603050405020304" pitchFamily="2" charset="0"/>
                <a:ea typeface="楷体_GB2312" pitchFamily="1" charset="-122"/>
                <a:sym typeface="+mn-ea"/>
              </a:rPr>
              <a:t>——</a:t>
            </a:r>
            <a:r>
              <a:rPr lang="zh-CN" altLang="en-US" sz="3200" b="1">
                <a:latin typeface="Times New Roman" panose="02020603050405020304" pitchFamily="2" charset="0"/>
                <a:ea typeface="楷体_GB2312" pitchFamily="1" charset="-122"/>
                <a:sym typeface="+mn-ea"/>
              </a:rPr>
              <a:t>毛泽东</a:t>
            </a:r>
            <a:r>
              <a:rPr lang="en-US" altLang="zh-CN" sz="3200" b="1">
                <a:latin typeface="Times New Roman" panose="02020603050405020304" pitchFamily="2" charset="0"/>
                <a:ea typeface="楷体_GB2312" pitchFamily="1" charset="-122"/>
                <a:sym typeface="+mn-ea"/>
              </a:rPr>
              <a:t>《</a:t>
            </a:r>
            <a:r>
              <a:rPr lang="zh-CN" altLang="en-US" sz="3200" b="1">
                <a:latin typeface="Times New Roman" panose="02020603050405020304" pitchFamily="2" charset="0"/>
                <a:ea typeface="楷体_GB2312" pitchFamily="1" charset="-122"/>
                <a:sym typeface="+mn-ea"/>
              </a:rPr>
              <a:t>新民主主义论</a:t>
            </a:r>
            <a:r>
              <a:rPr lang="en-US" altLang="zh-CN" sz="3600" b="1">
                <a:latin typeface="Times New Roman" panose="02020603050405020304" pitchFamily="2" charset="0"/>
                <a:ea typeface="楷体_GB2312" pitchFamily="1" charset="-122"/>
                <a:sym typeface="+mn-ea"/>
              </a:rPr>
              <a:t>》</a:t>
            </a:r>
            <a:endParaRPr lang="en-US" altLang="zh-CN" sz="3600" b="1">
              <a:latin typeface="Times New Roman" panose="02020603050405020304" pitchFamily="2" charset="0"/>
              <a:ea typeface="楷体_GB2312" pitchFamily="1" charset="-122"/>
              <a:sym typeface="+mn-ea"/>
            </a:endParaRPr>
          </a:p>
          <a:p>
            <a:pPr lvl="0" indent="0">
              <a:buClr>
                <a:srgbClr val="000000"/>
              </a:buClr>
            </a:pPr>
            <a:endParaRPr lang="en-US" altLang="zh-CN" sz="4000" b="1">
              <a:solidFill>
                <a:schemeClr val="tx1"/>
              </a:solidFill>
              <a:latin typeface="Times New Roman" panose="02020603050405020304" pitchFamily="2" charset="0"/>
              <a:ea typeface="楷体_GB2312" pitchFamily="1" charset="-122"/>
              <a:sym typeface="+mn-ea"/>
            </a:endParaRPr>
          </a:p>
          <a:p>
            <a:pPr lvl="0" indent="0">
              <a:buClr>
                <a:srgbClr val="000000"/>
              </a:buClr>
            </a:pPr>
            <a:r>
              <a:rPr lang="zh-CN" altLang="en-US" sz="3200" b="1" dirty="0">
                <a:sym typeface="+mn-ea"/>
              </a:rPr>
              <a:t>材料二：在十月革命的影响下，五四运动中形成了“一批倾向俄国、倾向</a:t>
            </a:r>
            <a:r>
              <a:rPr lang="zh-CN" altLang="en-US" sz="3200" b="1" dirty="0">
                <a:solidFill>
                  <a:srgbClr val="FF0000"/>
                </a:solidFill>
                <a:sym typeface="+mn-ea"/>
              </a:rPr>
              <a:t>社会主义</a:t>
            </a:r>
            <a:r>
              <a:rPr lang="zh-CN" altLang="en-US" sz="3200" b="1" dirty="0">
                <a:sym typeface="+mn-ea"/>
              </a:rPr>
              <a:t>的先进分子” 。他们“渐知</a:t>
            </a:r>
            <a:r>
              <a:rPr lang="zh-CN" altLang="en-US" sz="3200" b="1" dirty="0">
                <a:solidFill>
                  <a:srgbClr val="FF0000"/>
                </a:solidFill>
                <a:sym typeface="+mn-ea"/>
              </a:rPr>
              <a:t>工人阶级</a:t>
            </a:r>
            <a:r>
              <a:rPr lang="zh-CN" altLang="en-US" sz="3200" b="1" dirty="0">
                <a:sym typeface="+mn-ea"/>
              </a:rPr>
              <a:t>势力比学生力量大了”，开始实行和工人阶级接触而做工人运动了。                                   </a:t>
            </a:r>
            <a:endParaRPr lang="zh-CN" altLang="en-US" sz="3200" b="1" dirty="0">
              <a:sym typeface="+mn-ea"/>
            </a:endParaRPr>
          </a:p>
          <a:p>
            <a:pPr lvl="0" indent="0">
              <a:buClr>
                <a:srgbClr val="000000"/>
              </a:buClr>
            </a:pPr>
            <a:r>
              <a:rPr lang="zh-CN" altLang="en-US" sz="3200" b="1" dirty="0">
                <a:sym typeface="+mn-ea"/>
              </a:rPr>
              <a:t>                                     </a:t>
            </a:r>
            <a:r>
              <a:rPr lang="en-US" altLang="zh-CN" sz="3200" b="1" dirty="0">
                <a:sym typeface="+mn-ea"/>
              </a:rPr>
              <a:t>——《</a:t>
            </a:r>
            <a:r>
              <a:rPr lang="zh-CN" altLang="en-US" sz="3200" b="1" dirty="0">
                <a:sym typeface="+mn-ea"/>
              </a:rPr>
              <a:t>中共党史资料选编</a:t>
            </a:r>
            <a:r>
              <a:rPr lang="en-US" altLang="zh-CN" sz="3200" b="1" dirty="0">
                <a:sym typeface="+mn-ea"/>
              </a:rPr>
              <a:t>》</a:t>
            </a:r>
            <a:endParaRPr lang="en-US" altLang="zh-CN" sz="3200" b="1" dirty="0">
              <a:sym typeface="+mn-ea"/>
            </a:endParaRPr>
          </a:p>
          <a:p>
            <a:pPr lvl="0" indent="0">
              <a:buClr>
                <a:srgbClr val="000000"/>
              </a:buClr>
            </a:pPr>
            <a:endParaRPr lang="zh-CN" altLang="en-US" sz="2400" dirty="0">
              <a:solidFill>
                <a:schemeClr val="tx1"/>
              </a:solidFill>
              <a:effectLst>
                <a:outerShdw blurRad="38100" dist="38100" dir="2700000">
                  <a:srgbClr val="000000"/>
                </a:outerShdw>
              </a:effectLst>
              <a:latin typeface="Times New Roman" panose="02020603050405020304" pitchFamily="2" charset="0"/>
              <a:ea typeface="宋体" panose="02010600030101010101" pitchFamily="2" charset="-122"/>
              <a:sym typeface="+mn-ea"/>
            </a:endParaRPr>
          </a:p>
          <a:p>
            <a:pPr lvl="0" indent="0" algn="r">
              <a:buClr>
                <a:srgbClr val="000000"/>
              </a:buClr>
            </a:pPr>
            <a:endParaRPr lang="en-US" altLang="zh-CN" sz="2400" b="1">
              <a:latin typeface="Times New Roman" panose="02020603050405020304" pitchFamily="2" charset="0"/>
              <a:ea typeface="楷体_GB2312" pitchFamily="1" charset="-122"/>
            </a:endParaRPr>
          </a:p>
        </p:txBody>
      </p:sp>
      <p:sp>
        <p:nvSpPr>
          <p:cNvPr id="2" name="文本框 1"/>
          <p:cNvSpPr txBox="1"/>
          <p:nvPr/>
        </p:nvSpPr>
        <p:spPr>
          <a:xfrm>
            <a:off x="114935" y="1547495"/>
            <a:ext cx="8308975" cy="1188720"/>
          </a:xfrm>
          <a:prstGeom prst="rect">
            <a:avLst/>
          </a:prstGeom>
          <a:solidFill>
            <a:schemeClr val="tx1"/>
          </a:solidFill>
        </p:spPr>
        <p:txBody>
          <a:bodyPr wrap="square" rtlCol="0">
            <a:spAutoFit/>
          </a:bodyPr>
          <a:lstStyle/>
          <a:p>
            <a:r>
              <a:rPr lang="zh-CN" altLang="en-US" sz="3600" b="1">
                <a:solidFill>
                  <a:srgbClr val="FFFF00"/>
                </a:solidFill>
              </a:rPr>
              <a:t>性质：五四运动是一场彻底地不妥协的反帝反封建的爱国运动。</a:t>
            </a:r>
            <a:endParaRPr lang="zh-CN" altLang="en-US" sz="3600" b="1">
              <a:solidFill>
                <a:srgbClr val="FFFF00"/>
              </a:solidFill>
            </a:endParaRPr>
          </a:p>
        </p:txBody>
      </p:sp>
      <p:sp>
        <p:nvSpPr>
          <p:cNvPr id="3" name="流程图: 资料带 2"/>
          <p:cNvSpPr/>
          <p:nvPr/>
        </p:nvSpPr>
        <p:spPr>
          <a:xfrm>
            <a:off x="5664835" y="1343025"/>
            <a:ext cx="3027045" cy="15976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rPr>
              <a:t>分析：反帝反封建斗争的起因、口号和目标</a:t>
            </a:r>
            <a:endParaRPr lang="zh-CN" altLang="en-US" sz="2400" b="1">
              <a:solidFill>
                <a:srgbClr val="FF0000"/>
              </a:solidFill>
            </a:endParaRPr>
          </a:p>
        </p:txBody>
      </p:sp>
      <p:sp>
        <p:nvSpPr>
          <p:cNvPr id="4" name="文本框 3"/>
          <p:cNvSpPr txBox="1"/>
          <p:nvPr/>
        </p:nvSpPr>
        <p:spPr>
          <a:xfrm>
            <a:off x="8890" y="4742180"/>
            <a:ext cx="9252585" cy="2042160"/>
          </a:xfrm>
          <a:prstGeom prst="rect">
            <a:avLst/>
          </a:prstGeom>
          <a:solidFill>
            <a:schemeClr val="tx1"/>
          </a:solidFill>
        </p:spPr>
        <p:txBody>
          <a:bodyPr wrap="square" rtlCol="0">
            <a:spAutoFit/>
          </a:bodyPr>
          <a:lstStyle/>
          <a:p>
            <a:r>
              <a:rPr lang="zh-CN" altLang="en-US" sz="3200" b="1">
                <a:solidFill>
                  <a:srgbClr val="FFFF00"/>
                </a:solidFill>
              </a:rPr>
              <a:t>意义：</a:t>
            </a:r>
            <a:r>
              <a:rPr lang="en-US" altLang="zh-CN" sz="3200" b="1">
                <a:solidFill>
                  <a:srgbClr val="FFFF00"/>
                </a:solidFill>
              </a:rPr>
              <a:t>1</a:t>
            </a:r>
            <a:r>
              <a:rPr lang="zh-CN" altLang="en-US" sz="3200" b="1">
                <a:solidFill>
                  <a:srgbClr val="FFFF00"/>
                </a:solidFill>
              </a:rPr>
              <a:t>、促进了马克思主义的传播及与工人运动的结合，为中国共产党的成立奠定了基础；</a:t>
            </a:r>
            <a:endParaRPr lang="zh-CN" altLang="en-US" sz="3200" b="1">
              <a:solidFill>
                <a:srgbClr val="FFFF00"/>
              </a:solidFill>
            </a:endParaRPr>
          </a:p>
          <a:p>
            <a:r>
              <a:rPr lang="en-US" altLang="zh-CN" sz="3200" b="1">
                <a:solidFill>
                  <a:srgbClr val="FFFF00"/>
                </a:solidFill>
              </a:rPr>
              <a:t>2</a:t>
            </a:r>
            <a:r>
              <a:rPr lang="zh-CN" altLang="en-US" sz="3200" b="1">
                <a:solidFill>
                  <a:srgbClr val="FFFF00"/>
                </a:solidFill>
              </a:rPr>
              <a:t>、工人阶级开始登上历史的舞台，是中国</a:t>
            </a:r>
            <a:r>
              <a:rPr lang="zh-CN" altLang="en-US" sz="3200" b="1">
                <a:solidFill>
                  <a:srgbClr val="FF0000"/>
                </a:solidFill>
              </a:rPr>
              <a:t>新</a:t>
            </a:r>
            <a:r>
              <a:rPr lang="zh-CN" altLang="en-US" sz="3200" b="1">
                <a:solidFill>
                  <a:srgbClr val="FFFF00"/>
                </a:solidFill>
              </a:rPr>
              <a:t>民主主义革命的开端，具有划时代的意义。</a:t>
            </a:r>
            <a:endParaRPr lang="zh-CN" altLang="en-US" sz="3200" b="1">
              <a:solidFill>
                <a:srgbClr val="FFFF00"/>
              </a:solidFill>
            </a:endParaRPr>
          </a:p>
        </p:txBody>
      </p:sp>
      <p:sp>
        <p:nvSpPr>
          <p:cNvPr id="5" name="云形标注 4"/>
          <p:cNvSpPr/>
          <p:nvPr/>
        </p:nvSpPr>
        <p:spPr>
          <a:xfrm>
            <a:off x="5872480" y="3942715"/>
            <a:ext cx="3312795" cy="16732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rPr>
              <a:t>说一说：</a:t>
            </a:r>
            <a:r>
              <a:rPr lang="en-US" altLang="zh-CN" sz="2800" b="1">
                <a:solidFill>
                  <a:srgbClr val="FF0000"/>
                </a:solidFill>
              </a:rPr>
              <a:t>“</a:t>
            </a:r>
            <a:r>
              <a:rPr lang="zh-CN" altLang="en-US" sz="2800" b="1">
                <a:solidFill>
                  <a:srgbClr val="FF0000"/>
                </a:solidFill>
              </a:rPr>
              <a:t>新</a:t>
            </a:r>
            <a:r>
              <a:rPr lang="en-US" altLang="zh-CN" sz="2800" b="1">
                <a:solidFill>
                  <a:srgbClr val="FF0000"/>
                </a:solidFill>
              </a:rPr>
              <a:t>”</a:t>
            </a:r>
            <a:r>
              <a:rPr lang="zh-CN" altLang="en-US" sz="2800" b="1">
                <a:solidFill>
                  <a:srgbClr val="FF0000"/>
                </a:solidFill>
              </a:rPr>
              <a:t>在哪里？</a:t>
            </a:r>
            <a:endParaRPr lang="en-US" altLang="zh-CN" sz="2800" b="1">
              <a:solidFill>
                <a:srgbClr val="FF0000"/>
              </a:solidFill>
            </a:endParaRPr>
          </a:p>
        </p:txBody>
      </p:sp>
      <p:sp>
        <p:nvSpPr>
          <p:cNvPr id="6" name="文本框 5"/>
          <p:cNvSpPr txBox="1"/>
          <p:nvPr/>
        </p:nvSpPr>
        <p:spPr>
          <a:xfrm>
            <a:off x="787400" y="3248025"/>
            <a:ext cx="3632200" cy="1554480"/>
          </a:xfrm>
          <a:prstGeom prst="rect">
            <a:avLst/>
          </a:prstGeom>
          <a:solidFill>
            <a:schemeClr val="accent2"/>
          </a:solidFill>
        </p:spPr>
        <p:txBody>
          <a:bodyPr wrap="square" rtlCol="0">
            <a:spAutoFit/>
          </a:bodyPr>
          <a:lstStyle/>
          <a:p>
            <a:r>
              <a:rPr lang="zh-CN" altLang="en-US" sz="3200" b="1">
                <a:solidFill>
                  <a:srgbClr val="FF0000"/>
                </a:solidFill>
              </a:rPr>
              <a:t>新的领导阶级</a:t>
            </a:r>
            <a:endParaRPr lang="zh-CN" altLang="en-US" sz="3200" b="1">
              <a:solidFill>
                <a:srgbClr val="FF0000"/>
              </a:solidFill>
            </a:endParaRPr>
          </a:p>
          <a:p>
            <a:r>
              <a:rPr lang="zh-CN" altLang="zh-CN" sz="3200" b="1">
                <a:solidFill>
                  <a:srgbClr val="FF0000"/>
                </a:solidFill>
              </a:rPr>
              <a:t>新的指导思想</a:t>
            </a:r>
            <a:endParaRPr lang="zh-CN" altLang="zh-CN" sz="3200" b="1">
              <a:solidFill>
                <a:srgbClr val="FF0000"/>
              </a:solidFill>
            </a:endParaRPr>
          </a:p>
          <a:p>
            <a:r>
              <a:rPr lang="zh-CN" altLang="zh-CN" sz="3200" b="1">
                <a:solidFill>
                  <a:srgbClr val="FF0000"/>
                </a:solidFill>
              </a:rPr>
              <a:t>新的奋斗目标</a:t>
            </a:r>
            <a:endParaRPr lang="zh-CN" altLang="zh-CN" sz="3200" b="1">
              <a:solidFill>
                <a:srgbClr val="FF0000"/>
              </a:solidFill>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 calcmode="lin" valueType="num">
                                      <p:cBhvr additive="base">
                                        <p:cTn id="7" dur="500" fill="hold"/>
                                        <p:tgtEl>
                                          <p:spTgt spid="29697"/>
                                        </p:tgtEl>
                                        <p:attrNameLst>
                                          <p:attrName>ppt_x</p:attrName>
                                        </p:attrNameLst>
                                      </p:cBhvr>
                                      <p:tavLst>
                                        <p:tav tm="0">
                                          <p:val>
                                            <p:strVal val="#ppt_x"/>
                                          </p:val>
                                        </p:tav>
                                        <p:tav tm="100000">
                                          <p:val>
                                            <p:strVal val="#ppt_x"/>
                                          </p:val>
                                        </p:tav>
                                      </p:tavLst>
                                    </p:anim>
                                    <p:anim calcmode="lin" valueType="num">
                                      <p:cBhvr additive="base">
                                        <p:cTn id="8" dur="500" fill="hold"/>
                                        <p:tgtEl>
                                          <p:spTgt spid="296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bldLvl="0" animBg="1"/>
      <p:bldP spid="2" grpId="0" animBg="1"/>
      <p:bldP spid="3" grpId="0" animBg="1"/>
      <p:bldP spid="4" grpId="0" bldLvl="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p:txBody>
          <a:bodyPr anchor="ctr"/>
          <a:lstStyle/>
          <a:p>
            <a:endParaRPr lang="zh-CN" altLang="en-US"/>
          </a:p>
        </p:txBody>
      </p:sp>
      <p:pic>
        <p:nvPicPr>
          <p:cNvPr id="33794" name="图片 32770" descr="《五四运动》浮雕"/>
          <p:cNvPicPr>
            <a:picLocks noChangeAspect="1"/>
          </p:cNvPicPr>
          <p:nvPr/>
        </p:nvPicPr>
        <p:blipFill>
          <a:blip r:embed="rId1">
            <a:lum contrast="-24001"/>
          </a:blip>
          <a:stretch>
            <a:fillRect/>
          </a:stretch>
        </p:blipFill>
        <p:spPr>
          <a:xfrm>
            <a:off x="0" y="0"/>
            <a:ext cx="9144000" cy="6858000"/>
          </a:xfrm>
          <a:prstGeom prst="rect">
            <a:avLst/>
          </a:prstGeom>
          <a:noFill/>
          <a:ln w="9525">
            <a:noFill/>
          </a:ln>
        </p:spPr>
      </p:pic>
      <p:sp>
        <p:nvSpPr>
          <p:cNvPr id="33795" name="文本框 32771"/>
          <p:cNvSpPr txBox="1"/>
          <p:nvPr/>
        </p:nvSpPr>
        <p:spPr>
          <a:xfrm>
            <a:off x="1219200" y="1066800"/>
            <a:ext cx="6096000" cy="366713"/>
          </a:xfrm>
          <a:prstGeom prst="rect">
            <a:avLst/>
          </a:prstGeom>
          <a:noFill/>
          <a:ln w="9525">
            <a:noFill/>
          </a:ln>
        </p:spPr>
        <p:txBody>
          <a:bodyPr anchor="t">
            <a:spAutoFit/>
          </a:bodyPr>
          <a:lstStyle/>
          <a:p>
            <a:pPr lvl="0" indent="0">
              <a:spcBef>
                <a:spcPct val="50000"/>
              </a:spcBef>
            </a:pPr>
            <a:endParaRPr lang="zh-CN" altLang="en-US" sz="1800">
              <a:latin typeface="Arial" panose="020B0604020202020204" pitchFamily="34" charset="0"/>
              <a:ea typeface="宋体" panose="02010600030101010101" pitchFamily="2" charset="-122"/>
            </a:endParaRPr>
          </a:p>
        </p:txBody>
      </p:sp>
      <p:sp>
        <p:nvSpPr>
          <p:cNvPr id="33796" name="文本框 32772"/>
          <p:cNvSpPr txBox="1"/>
          <p:nvPr/>
        </p:nvSpPr>
        <p:spPr>
          <a:xfrm>
            <a:off x="638175" y="427990"/>
            <a:ext cx="8229600" cy="1005840"/>
          </a:xfrm>
          <a:prstGeom prst="rect">
            <a:avLst/>
          </a:prstGeom>
          <a:noFill/>
          <a:ln w="9525">
            <a:noFill/>
          </a:ln>
        </p:spPr>
        <p:txBody>
          <a:bodyPr anchor="t">
            <a:spAutoFit/>
          </a:bodyPr>
          <a:lstStyle/>
          <a:p>
            <a:pPr lvl="0" indent="0">
              <a:spcBef>
                <a:spcPct val="50000"/>
              </a:spcBef>
            </a:pPr>
            <a:r>
              <a:rPr lang="zh-CN" altLang="en-US" sz="6000" b="1">
                <a:solidFill>
                  <a:srgbClr val="FF0000"/>
                </a:solidFill>
                <a:latin typeface="Arial" panose="020B0604020202020204" pitchFamily="34" charset="0"/>
                <a:ea typeface="宋体" panose="02010600030101010101" pitchFamily="2" charset="-122"/>
              </a:rPr>
              <a:t>（四）弘扬五四</a:t>
            </a:r>
            <a:endParaRPr lang="zh-CN" altLang="en-US" sz="6000" b="1">
              <a:solidFill>
                <a:srgbClr val="FF0000"/>
              </a:solidFill>
              <a:latin typeface="Arial" panose="020B0604020202020204" pitchFamily="34" charset="0"/>
              <a:ea typeface="宋体" panose="02010600030101010101" pitchFamily="2" charset="-122"/>
            </a:endParaRPr>
          </a:p>
        </p:txBody>
      </p:sp>
      <p:sp>
        <p:nvSpPr>
          <p:cNvPr id="2" name="文本框 1"/>
          <p:cNvSpPr txBox="1"/>
          <p:nvPr/>
        </p:nvSpPr>
        <p:spPr>
          <a:xfrm>
            <a:off x="1373505" y="1433830"/>
            <a:ext cx="6400800" cy="3017520"/>
          </a:xfrm>
          <a:prstGeom prst="rect">
            <a:avLst/>
          </a:prstGeom>
          <a:noFill/>
        </p:spPr>
        <p:txBody>
          <a:bodyPr wrap="square" rtlCol="0">
            <a:spAutoFit/>
          </a:bodyPr>
          <a:lstStyle/>
          <a:p>
            <a:r>
              <a:rPr lang="zh-CN" altLang="en-US" sz="4800" b="1">
                <a:solidFill>
                  <a:srgbClr val="FF0000"/>
                </a:solidFill>
              </a:rPr>
              <a:t>爱国主义精神</a:t>
            </a:r>
            <a:endParaRPr lang="zh-CN" altLang="en-US" sz="4800" b="1">
              <a:solidFill>
                <a:srgbClr val="FF0000"/>
              </a:solidFill>
            </a:endParaRPr>
          </a:p>
          <a:p>
            <a:r>
              <a:rPr lang="zh-CN" altLang="en-US" sz="4800" b="1">
                <a:solidFill>
                  <a:srgbClr val="FF0000"/>
                </a:solidFill>
              </a:rPr>
              <a:t>牺牲精神</a:t>
            </a:r>
            <a:endParaRPr lang="zh-CN" altLang="en-US" sz="4800" b="1">
              <a:solidFill>
                <a:srgbClr val="FF0000"/>
              </a:solidFill>
            </a:endParaRPr>
          </a:p>
          <a:p>
            <a:r>
              <a:rPr lang="zh-CN" altLang="en-US" sz="4800" b="1">
                <a:solidFill>
                  <a:srgbClr val="FF0000"/>
                </a:solidFill>
              </a:rPr>
              <a:t>追求民主和科学的精神</a:t>
            </a:r>
            <a:endParaRPr lang="zh-CN" altLang="en-US" sz="4800" b="1">
              <a:solidFill>
                <a:srgbClr val="FF0000"/>
              </a:solidFill>
            </a:endParaRPr>
          </a:p>
          <a:p>
            <a:r>
              <a:rPr lang="zh-CN" altLang="en-US" sz="4800" b="1">
                <a:solidFill>
                  <a:srgbClr val="FF0000"/>
                </a:solidFill>
              </a:rPr>
              <a:t>勇于解放的精神</a:t>
            </a:r>
            <a:endParaRPr lang="zh-CN" altLang="en-US" sz="4800" b="1">
              <a:solidFill>
                <a:srgbClr val="FF0000"/>
              </a:solidFill>
            </a:endParaRPr>
          </a:p>
        </p:txBody>
      </p:sp>
      <p:sp>
        <p:nvSpPr>
          <p:cNvPr id="3" name="标题 1"/>
          <p:cNvSpPr>
            <a:spLocks noGrp="1"/>
          </p:cNvSpPr>
          <p:nvPr/>
        </p:nvSpPr>
        <p:spPr>
          <a:xfrm>
            <a:off x="273050" y="4984115"/>
            <a:ext cx="8959850" cy="1642110"/>
          </a:xfrm>
          <a:prstGeom prst="rect">
            <a:avLst/>
          </a:prstGeom>
          <a:noFill/>
          <a:ln w="9525">
            <a:noFill/>
          </a:ln>
        </p:spPr>
        <p:txBody>
          <a:bodyPr vert="horz" wrap="square" lIns="91440" tIns="45720" rIns="91440" bIns="45720" numCol="1" anchor="ctr" anchorCtr="0" compatLnSpc="1"/>
          <a:lstStyle>
            <a:lvl1pPr marL="0" lvl="0" indent="0" algn="l" defTabSz="914400" eaLnBrk="1" fontAlgn="base" latinLnBrk="0" hangingPunct="1">
              <a:lnSpc>
                <a:spcPct val="100000"/>
              </a:lnSpc>
              <a:spcBef>
                <a:spcPct val="0"/>
              </a:spcBef>
              <a:spcAft>
                <a:spcPct val="0"/>
              </a:spcAft>
              <a:buClr>
                <a:srgbClr val="000000"/>
              </a:buClr>
              <a:buNone/>
              <a:defRPr sz="3000" b="0" i="0" u="none" kern="1200" baseline="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bg1">
                    <a:lumMod val="10000"/>
                  </a:schemeClr>
                </a:solidFill>
                <a:effectLst/>
                <a:uLnTx/>
                <a:uFillTx/>
                <a:latin typeface="+mj-lt"/>
                <a:ea typeface="+mj-ea"/>
                <a:cs typeface="+mj-cs"/>
              </a:rPr>
              <a:t>合作探究：五四精神大家谈</a:t>
            </a:r>
            <a:endParaRPr kumimoji="0" lang="zh-CN" altLang="en-US" sz="3600" b="1" i="0" u="none" strike="noStrike" kern="0" cap="none" spc="0" normalizeH="0" baseline="0" noProof="0" dirty="0" smtClean="0">
              <a:ln>
                <a:noFill/>
              </a:ln>
              <a:solidFill>
                <a:schemeClr val="bg1">
                  <a:lumMod val="10000"/>
                </a:schemeClr>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bg1">
                    <a:lumMod val="10000"/>
                  </a:schemeClr>
                </a:solidFill>
                <a:effectLst/>
                <a:uLnTx/>
                <a:uFillTx/>
                <a:latin typeface="+mj-lt"/>
                <a:ea typeface="+mj-ea"/>
                <a:cs typeface="+mj-cs"/>
              </a:rPr>
              <a:t>今天的我们应该如何发扬和践行五四精神，畅谈我们的青春，实现你、我、他的中国梦呢？（</a:t>
            </a:r>
            <a:r>
              <a:rPr kumimoji="0" lang="en-US" altLang="zh-CN" sz="3600" b="1" i="0" u="none" strike="noStrike" kern="0" cap="none" spc="0" normalizeH="0" baseline="0" noProof="0" dirty="0">
                <a:ln>
                  <a:noFill/>
                </a:ln>
                <a:solidFill>
                  <a:schemeClr val="bg1">
                    <a:lumMod val="10000"/>
                  </a:schemeClr>
                </a:solidFill>
                <a:effectLst/>
                <a:uLnTx/>
                <a:uFillTx/>
                <a:latin typeface="+mj-lt"/>
                <a:ea typeface="+mj-ea"/>
                <a:cs typeface="+mj-cs"/>
              </a:rPr>
              <a:t>2min</a:t>
            </a:r>
            <a:r>
              <a:rPr kumimoji="0" lang="zh-CN" altLang="en-US" sz="3600" b="1" i="0" u="none" strike="noStrike" kern="0" cap="none" spc="0" normalizeH="0" baseline="0" noProof="0" dirty="0">
                <a:ln>
                  <a:noFill/>
                </a:ln>
                <a:solidFill>
                  <a:schemeClr val="bg1">
                    <a:lumMod val="10000"/>
                  </a:schemeClr>
                </a:solidFill>
                <a:effectLst/>
                <a:uLnTx/>
                <a:uFillTx/>
                <a:latin typeface="+mj-lt"/>
                <a:ea typeface="+mj-ea"/>
                <a:cs typeface="+mj-cs"/>
              </a:rPr>
              <a:t>）</a:t>
            </a:r>
            <a:endParaRPr kumimoji="0" lang="zh-CN" altLang="en-US" sz="3600" b="1" i="0" u="none" strike="noStrike" kern="0" cap="none" spc="0" normalizeH="0" baseline="0" noProof="0" dirty="0">
              <a:ln>
                <a:noFill/>
              </a:ln>
              <a:solidFill>
                <a:schemeClr val="bg1">
                  <a:lumMod val="10000"/>
                </a:schemeClr>
              </a:solidFill>
              <a:effectLst/>
              <a:uLnTx/>
              <a:uFillTx/>
              <a:latin typeface="+mj-lt"/>
              <a:ea typeface="+mj-ea"/>
              <a:cs typeface="+mj-cs"/>
            </a:endParaRPr>
          </a:p>
        </p:txBody>
      </p:sp>
    </p:spTree>
  </p:cSld>
  <p:clrMapOvr>
    <a:masterClrMapping/>
  </p:clrMapOvr>
  <p:transition spd="med">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
          <p:cNvPicPr>
            <a:picLocks noChangeAspect="1"/>
          </p:cNvPicPr>
          <p:nvPr/>
        </p:nvPicPr>
        <p:blipFill>
          <a:blip r:embed="rId1"/>
          <a:stretch>
            <a:fillRect/>
          </a:stretch>
        </p:blipFill>
        <p:spPr>
          <a:xfrm>
            <a:off x="-9525" y="34925"/>
            <a:ext cx="9069705" cy="6890385"/>
          </a:xfrm>
          <a:prstGeom prst="rect">
            <a:avLst/>
          </a:prstGeom>
        </p:spPr>
      </p:pic>
      <p:sp>
        <p:nvSpPr>
          <p:cNvPr id="5" name="矩形 4"/>
          <p:cNvSpPr/>
          <p:nvPr/>
        </p:nvSpPr>
        <p:spPr>
          <a:xfrm>
            <a:off x="45720" y="2834640"/>
            <a:ext cx="9052560" cy="1188720"/>
          </a:xfrm>
          <a:prstGeom prst="rect">
            <a:avLst/>
          </a:prstGeom>
          <a:noFill/>
          <a:ln>
            <a:noFill/>
          </a:ln>
        </p:spPr>
        <p:txBody>
          <a:bodyPr wrap="none" rtlCol="0" anchor="t">
            <a:spAutoFit/>
          </a:bodyPr>
          <a:lstStyle/>
          <a:p>
            <a:pPr algn="ctr"/>
            <a:r>
              <a:rPr lang="zh-CN" altLang="en-US" sz="7200" b="1">
                <a:solidFill>
                  <a:srgbClr val="FF0000"/>
                </a:solidFill>
                <a:effectLst>
                  <a:outerShdw blurRad="38100" dist="19050" dir="2700000" algn="tl" rotWithShape="0">
                    <a:schemeClr val="dk1">
                      <a:alpha val="40000"/>
                    </a:schemeClr>
                  </a:outerShdw>
                </a:effectLst>
              </a:rPr>
              <a:t>开放  和谐  崇真  坚卓</a:t>
            </a:r>
            <a:endParaRPr lang="zh-CN" altLang="en-US" sz="7200" b="1">
              <a:solidFill>
                <a:srgbClr val="FF0000"/>
              </a:solidFill>
              <a:effectLst>
                <a:outerShdw blurRad="38100" dist="19050" dir="2700000" algn="tl" rotWithShape="0">
                  <a:schemeClr val="dk1">
                    <a:alpha val="40000"/>
                  </a:schemeClr>
                </a:outerShdw>
              </a:effectLst>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p:nvPr/>
        </p:nvSpPr>
        <p:spPr>
          <a:xfrm>
            <a:off x="703263" y="167323"/>
            <a:ext cx="8572500" cy="6616700"/>
          </a:xfrm>
          <a:prstGeom prst="rect">
            <a:avLst/>
          </a:prstGeom>
          <a:noFill/>
          <a:ln w="9525">
            <a:noFill/>
          </a:ln>
        </p:spPr>
        <p:txBody>
          <a:bodyPr>
            <a:spAutoFit/>
          </a:bodyPr>
          <a:lstStyle/>
          <a:p>
            <a:pPr lvl="0" eaLnBrk="1" hangingPunct="1">
              <a:lnSpc>
                <a:spcPts val="4300"/>
              </a:lnSpc>
            </a:pPr>
            <a:r>
              <a:rPr lang="zh-CN" altLang="en-US" dirty="0">
                <a:latin typeface="Arial" panose="020B0604020202020204" pitchFamily="34" charset="0"/>
                <a:ea typeface="黑体" panose="02010609060101010101" pitchFamily="2" charset="-122"/>
              </a:rPr>
              <a:t>       </a:t>
            </a:r>
            <a:r>
              <a:rPr lang="zh-CN" altLang="en-US" dirty="0">
                <a:solidFill>
                  <a:srgbClr val="FF0000"/>
                </a:solidFill>
                <a:latin typeface="Arial" panose="020B0604020202020204" pitchFamily="34" charset="0"/>
                <a:ea typeface="黑体" panose="02010609060101010101" pitchFamily="2" charset="-122"/>
              </a:rPr>
              <a:t> </a:t>
            </a:r>
            <a:r>
              <a:rPr lang="zh-CN" altLang="en-US" sz="4000" b="1" dirty="0">
                <a:solidFill>
                  <a:srgbClr val="FF0000"/>
                </a:solidFill>
                <a:latin typeface="方正姚体" panose="02010601030101010101" pitchFamily="2" charset="-122"/>
                <a:ea typeface="方正姚体" panose="02010601030101010101" pitchFamily="2" charset="-122"/>
              </a:rPr>
              <a:t>青春赞歌 </a:t>
            </a:r>
            <a:endParaRPr lang="zh-CN" altLang="en-US" sz="4000" b="1" dirty="0">
              <a:solidFill>
                <a:srgbClr val="FF0000"/>
              </a:solidFill>
              <a:latin typeface="方正姚体" panose="02010601030101010101" pitchFamily="2" charset="-122"/>
              <a:ea typeface="方正姚体" panose="02010601030101010101" pitchFamily="2" charset="-122"/>
            </a:endParaRPr>
          </a:p>
          <a:p>
            <a:pPr lvl="0" eaLnBrk="1" hangingPunct="1">
              <a:lnSpc>
                <a:spcPts val="4300"/>
              </a:lnSpc>
            </a:pPr>
            <a:r>
              <a:rPr lang="zh-CN" altLang="en-US" sz="3200" b="1" dirty="0">
                <a:latin typeface="华文楷体" panose="02010600040101010101" pitchFamily="2" charset="-122"/>
                <a:ea typeface="华文楷体" panose="02010600040101010101" pitchFamily="2" charset="-122"/>
              </a:rPr>
              <a:t>青春，从我们选择了以后便定格了人生的航向 </a:t>
            </a:r>
            <a:endParaRPr lang="en-US" altLang="zh-CN" sz="3200" b="1" dirty="0">
              <a:latin typeface="华文楷体" panose="02010600040101010101" pitchFamily="2" charset="-122"/>
              <a:ea typeface="华文楷体" panose="02010600040101010101" pitchFamily="2" charset="-122"/>
            </a:endParaRPr>
          </a:p>
          <a:p>
            <a:pPr lvl="0" eaLnBrk="1" hangingPunct="1">
              <a:lnSpc>
                <a:spcPts val="4300"/>
              </a:lnSpc>
            </a:pPr>
            <a:r>
              <a:rPr lang="zh-CN" altLang="en-US" sz="3200" b="1" dirty="0">
                <a:latin typeface="华文楷体" panose="02010600040101010101" pitchFamily="2" charset="-122"/>
                <a:ea typeface="华文楷体" panose="02010600040101010101" pitchFamily="2" charset="-122"/>
              </a:rPr>
              <a:t>青春，从我们选择了以后便注定了奋斗而无常 </a:t>
            </a:r>
            <a:endParaRPr lang="en-US" altLang="zh-CN" sz="3200" b="1" dirty="0">
              <a:latin typeface="华文楷体" panose="02010600040101010101" pitchFamily="2" charset="-122"/>
              <a:ea typeface="华文楷体" panose="02010600040101010101" pitchFamily="2" charset="-122"/>
            </a:endParaRPr>
          </a:p>
          <a:p>
            <a:pPr lvl="0" eaLnBrk="1" hangingPunct="1">
              <a:lnSpc>
                <a:spcPts val="4300"/>
              </a:lnSpc>
            </a:pPr>
            <a:r>
              <a:rPr lang="zh-CN" altLang="en-US" sz="3200" b="1" dirty="0">
                <a:latin typeface="华文楷体" panose="02010600040101010101" pitchFamily="2" charset="-122"/>
                <a:ea typeface="华文楷体" panose="02010600040101010101" pitchFamily="2" charset="-122"/>
              </a:rPr>
              <a:t>青春，从我们选择了以后便迎来了风雨兼程 </a:t>
            </a:r>
            <a:endParaRPr lang="en-US" altLang="zh-CN" sz="3200" b="1" dirty="0">
              <a:latin typeface="华文楷体" panose="02010600040101010101" pitchFamily="2" charset="-122"/>
              <a:ea typeface="华文楷体" panose="02010600040101010101" pitchFamily="2" charset="-122"/>
            </a:endParaRPr>
          </a:p>
          <a:p>
            <a:pPr lvl="0" eaLnBrk="1" hangingPunct="1">
              <a:lnSpc>
                <a:spcPts val="4300"/>
              </a:lnSpc>
            </a:pPr>
            <a:r>
              <a:rPr lang="zh-CN" altLang="en-US" sz="3200" b="1" dirty="0">
                <a:latin typeface="华文楷体" panose="02010600040101010101" pitchFamily="2" charset="-122"/>
                <a:ea typeface="华文楷体" panose="02010600040101010101" pitchFamily="2" charset="-122"/>
              </a:rPr>
              <a:t>青春，从我们选择了以后便变得绚丽而辉煌  </a:t>
            </a:r>
            <a:endParaRPr lang="en-US" altLang="zh-CN" sz="3200" b="1" dirty="0">
              <a:latin typeface="华文楷体" panose="02010600040101010101" pitchFamily="2" charset="-122"/>
              <a:ea typeface="华文楷体" panose="02010600040101010101" pitchFamily="2" charset="-122"/>
            </a:endParaRPr>
          </a:p>
          <a:p>
            <a:pPr lvl="0" eaLnBrk="1" hangingPunct="1">
              <a:lnSpc>
                <a:spcPts val="4300"/>
              </a:lnSpc>
            </a:pPr>
            <a:r>
              <a:rPr lang="zh-CN" altLang="en-US" sz="3200" b="1" dirty="0">
                <a:latin typeface="华文楷体" panose="02010600040101010101" pitchFamily="2" charset="-122"/>
                <a:ea typeface="华文楷体" panose="02010600040101010101" pitchFamily="2" charset="-122"/>
              </a:rPr>
              <a:t>看，跳动的火焰  正是青春的怒放</a:t>
            </a:r>
            <a:endParaRPr lang="en-US" altLang="zh-CN" sz="3200" b="1" dirty="0">
              <a:latin typeface="华文楷体" panose="02010600040101010101" pitchFamily="2" charset="-122"/>
              <a:ea typeface="华文楷体" panose="02010600040101010101" pitchFamily="2" charset="-122"/>
            </a:endParaRPr>
          </a:p>
          <a:p>
            <a:pPr lvl="0" eaLnBrk="1" hangingPunct="1">
              <a:lnSpc>
                <a:spcPts val="4300"/>
              </a:lnSpc>
            </a:pPr>
            <a:r>
              <a:rPr lang="zh-CN" altLang="en-US" sz="3200" b="1" dirty="0">
                <a:latin typeface="华文楷体" panose="02010600040101010101" pitchFamily="2" charset="-122"/>
                <a:ea typeface="华文楷体" panose="02010600040101010101" pitchFamily="2" charset="-122"/>
              </a:rPr>
              <a:t>听，欢跃的脚步  正是青春追逐梦想的音响  </a:t>
            </a:r>
            <a:endParaRPr lang="en-US" altLang="zh-CN" sz="3200" b="1" dirty="0">
              <a:latin typeface="华文楷体" panose="02010600040101010101" pitchFamily="2" charset="-122"/>
              <a:ea typeface="华文楷体" panose="02010600040101010101" pitchFamily="2" charset="-122"/>
            </a:endParaRPr>
          </a:p>
          <a:p>
            <a:pPr lvl="0" eaLnBrk="1" hangingPunct="1">
              <a:lnSpc>
                <a:spcPts val="4300"/>
              </a:lnSpc>
            </a:pPr>
            <a:r>
              <a:rPr lang="zh-CN" altLang="en-US" sz="3200" b="1" dirty="0">
                <a:latin typeface="华文楷体" panose="02010600040101010101" pitchFamily="2" charset="-122"/>
                <a:ea typeface="华文楷体" panose="02010600040101010101" pitchFamily="2" charset="-122"/>
              </a:rPr>
              <a:t>热血在青春的躯体里不知疲倦 </a:t>
            </a:r>
            <a:endParaRPr lang="en-US" altLang="zh-CN" sz="3200" b="1" dirty="0">
              <a:latin typeface="华文楷体" panose="02010600040101010101" pitchFamily="2" charset="-122"/>
              <a:ea typeface="华文楷体" panose="02010600040101010101" pitchFamily="2" charset="-122"/>
            </a:endParaRPr>
          </a:p>
          <a:p>
            <a:pPr lvl="0" eaLnBrk="1" hangingPunct="1">
              <a:lnSpc>
                <a:spcPts val="4300"/>
              </a:lnSpc>
            </a:pPr>
            <a:r>
              <a:rPr lang="zh-CN" altLang="en-US" sz="3200" b="1" dirty="0">
                <a:latin typeface="华文楷体" panose="02010600040101010101" pitchFamily="2" charset="-122"/>
                <a:ea typeface="华文楷体" panose="02010600040101010101" pitchFamily="2" charset="-122"/>
              </a:rPr>
              <a:t>激情在青春的肢体上刚劲而轻盈  </a:t>
            </a:r>
            <a:endParaRPr lang="en-US" altLang="zh-CN" sz="3200" b="1" dirty="0">
              <a:latin typeface="华文楷体" panose="02010600040101010101" pitchFamily="2" charset="-122"/>
              <a:ea typeface="华文楷体" panose="02010600040101010101" pitchFamily="2" charset="-122"/>
            </a:endParaRPr>
          </a:p>
          <a:p>
            <a:pPr lvl="0" eaLnBrk="1" hangingPunct="1">
              <a:lnSpc>
                <a:spcPts val="4300"/>
              </a:lnSpc>
            </a:pPr>
            <a:r>
              <a:rPr lang="zh-CN" altLang="en-US" sz="3200" b="1" dirty="0">
                <a:latin typeface="华文楷体" panose="02010600040101010101" pitchFamily="2" charset="-122"/>
                <a:ea typeface="华文楷体" panose="02010600040101010101" pitchFamily="2" charset="-122"/>
              </a:rPr>
              <a:t>让我们高唱青春的赞歌 </a:t>
            </a:r>
            <a:endParaRPr lang="en-US" altLang="zh-CN" sz="3200" b="1" dirty="0">
              <a:latin typeface="华文楷体" panose="02010600040101010101" pitchFamily="2" charset="-122"/>
              <a:ea typeface="华文楷体" panose="02010600040101010101" pitchFamily="2" charset="-122"/>
            </a:endParaRPr>
          </a:p>
          <a:p>
            <a:pPr lvl="0" eaLnBrk="1" hangingPunct="1">
              <a:lnSpc>
                <a:spcPts val="4300"/>
              </a:lnSpc>
            </a:pPr>
            <a:r>
              <a:rPr lang="zh-CN" altLang="en-US" sz="3200" b="1" dirty="0">
                <a:latin typeface="华文楷体" panose="02010600040101010101" pitchFamily="2" charset="-122"/>
                <a:ea typeface="华文楷体" panose="02010600040101010101" pitchFamily="2" charset="-122"/>
              </a:rPr>
              <a:t>一路欢声  一路歌唱  追逐梦想  奔向远方</a:t>
            </a:r>
            <a:endParaRPr lang="zh-CN" altLang="en-US" sz="3200" b="1" dirty="0">
              <a:latin typeface="华文楷体" panose="02010600040101010101" pitchFamily="2" charset="-122"/>
              <a:ea typeface="华文楷体" panose="02010600040101010101" pitchFamily="2" charset="-122"/>
            </a:endParaRPr>
          </a:p>
        </p:txBody>
      </p:sp>
      <p:pic>
        <p:nvPicPr>
          <p:cNvPr id="5" name="群星 - 中国共产主义青年团团歌">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7300595" y="4318635"/>
            <a:ext cx="619125" cy="61912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97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标题 205825"/>
          <p:cNvSpPr>
            <a:spLocks noGrp="1" noRot="1"/>
          </p:cNvSpPr>
          <p:nvPr>
            <p:ph type="ctrTitle"/>
          </p:nvPr>
        </p:nvSpPr>
        <p:spPr>
          <a:xfrm>
            <a:off x="344170" y="196215"/>
            <a:ext cx="7772400" cy="1143000"/>
          </a:xfrm>
        </p:spPr>
        <p:txBody>
          <a:bodyPr anchor="ctr"/>
          <a:lstStyle/>
          <a:p>
            <a:pPr algn="l" defTabSz="914400">
              <a:buNone/>
            </a:pPr>
            <a:r>
              <a:rPr lang="zh-CN" altLang="en-US" sz="4400" b="1" kern="1200" baseline="0" dirty="0">
                <a:solidFill>
                  <a:srgbClr val="FF0000"/>
                </a:solidFill>
                <a:latin typeface="Arial" panose="020B0604020202020204" pitchFamily="34" charset="0"/>
                <a:ea typeface="黑体" panose="02010609060101010101" pitchFamily="2" charset="-122"/>
              </a:rPr>
              <a:t>巩固练习</a:t>
            </a:r>
            <a:endParaRPr lang="zh-CN" altLang="en-US" sz="4400" b="1" kern="1200" baseline="0" dirty="0">
              <a:solidFill>
                <a:srgbClr val="FF0000"/>
              </a:solidFill>
              <a:latin typeface="Arial" panose="020B0604020202020204" pitchFamily="34" charset="0"/>
              <a:ea typeface="黑体" panose="02010609060101010101" pitchFamily="2" charset="-122"/>
            </a:endParaRPr>
          </a:p>
        </p:txBody>
      </p:sp>
      <p:sp>
        <p:nvSpPr>
          <p:cNvPr id="205827" name="副标题 205826"/>
          <p:cNvSpPr>
            <a:spLocks noGrp="1" noRot="1"/>
          </p:cNvSpPr>
          <p:nvPr>
            <p:ph type="subTitle" idx="1"/>
          </p:nvPr>
        </p:nvSpPr>
        <p:spPr>
          <a:xfrm>
            <a:off x="93345" y="1835150"/>
            <a:ext cx="9308465" cy="4415790"/>
          </a:xfrm>
        </p:spPr>
        <p:txBody>
          <a:bodyPr/>
          <a:lstStyle/>
          <a:p>
            <a:pPr algn="l">
              <a:spcBef>
                <a:spcPct val="50000"/>
              </a:spcBef>
              <a:buClr>
                <a:srgbClr val="000000"/>
              </a:buClr>
            </a:pPr>
            <a:r>
              <a:rPr lang="en-US" altLang="zh-CN" sz="2400" b="1" dirty="0">
                <a:solidFill>
                  <a:srgbClr val="0000CC"/>
                </a:solidFill>
                <a:latin typeface="Times New Roman" panose="02020603050405020304" pitchFamily="2" charset="0"/>
                <a:sym typeface="+mn-ea"/>
              </a:rPr>
              <a:t>1.</a:t>
            </a:r>
            <a:r>
              <a:rPr lang="zh-CN" altLang="en-US" sz="2400" b="1" dirty="0">
                <a:solidFill>
                  <a:srgbClr val="0000CC"/>
                </a:solidFill>
                <a:latin typeface="Times New Roman" panose="02020603050405020304" pitchFamily="2" charset="0"/>
                <a:sym typeface="+mn-ea"/>
              </a:rPr>
              <a:t>最能体现五四运动性质的口号的是（        ）</a:t>
            </a:r>
            <a:endParaRPr lang="zh-CN" altLang="en-US" sz="2400" b="1" dirty="0">
              <a:solidFill>
                <a:srgbClr val="0000CC"/>
              </a:solidFill>
              <a:latin typeface="Times New Roman" panose="02020603050405020304" pitchFamily="2" charset="0"/>
              <a:sym typeface="+mn-ea"/>
            </a:endParaRPr>
          </a:p>
          <a:p>
            <a:pPr algn="l">
              <a:spcBef>
                <a:spcPct val="50000"/>
              </a:spcBef>
              <a:buClr>
                <a:srgbClr val="000000"/>
              </a:buClr>
            </a:pPr>
            <a:r>
              <a:rPr lang="en-US" altLang="zh-CN" sz="2400" b="1" dirty="0">
                <a:solidFill>
                  <a:srgbClr val="0000CC"/>
                </a:solidFill>
                <a:latin typeface="Times New Roman" panose="02020603050405020304" pitchFamily="2" charset="0"/>
                <a:sym typeface="+mn-ea"/>
              </a:rPr>
              <a:t>A.</a:t>
            </a:r>
            <a:r>
              <a:rPr lang="zh-CN" altLang="en-US" sz="2400" b="1" dirty="0">
                <a:solidFill>
                  <a:srgbClr val="0000CC"/>
                </a:solidFill>
                <a:latin typeface="Times New Roman" panose="02020603050405020304" pitchFamily="2" charset="0"/>
                <a:sym typeface="+mn-ea"/>
              </a:rPr>
              <a:t>废除“二十一条”    </a:t>
            </a:r>
            <a:r>
              <a:rPr lang="en-US" altLang="zh-CN" sz="2400" b="1" dirty="0">
                <a:solidFill>
                  <a:srgbClr val="0000CC"/>
                </a:solidFill>
                <a:latin typeface="Times New Roman" panose="02020603050405020304" pitchFamily="2" charset="0"/>
                <a:sym typeface="+mn-ea"/>
              </a:rPr>
              <a:t>B.</a:t>
            </a:r>
            <a:r>
              <a:rPr lang="zh-CN" altLang="en-US" sz="2400" b="1" dirty="0">
                <a:solidFill>
                  <a:srgbClr val="0000CC"/>
                </a:solidFill>
                <a:latin typeface="Times New Roman" panose="02020603050405020304" pitchFamily="2" charset="0"/>
                <a:sym typeface="+mn-ea"/>
              </a:rPr>
              <a:t>拒绝在和约上签字</a:t>
            </a:r>
            <a:br>
              <a:rPr lang="zh-CN" altLang="en-US" sz="2400" b="1" dirty="0">
                <a:solidFill>
                  <a:srgbClr val="0000CC"/>
                </a:solidFill>
                <a:latin typeface="Times New Roman" panose="02020603050405020304" pitchFamily="2" charset="0"/>
                <a:sym typeface="+mn-ea"/>
              </a:rPr>
            </a:br>
            <a:r>
              <a:rPr lang="en-US" altLang="zh-CN" sz="2400" b="1" dirty="0">
                <a:solidFill>
                  <a:srgbClr val="0000CC"/>
                </a:solidFill>
                <a:latin typeface="Times New Roman" panose="02020603050405020304" pitchFamily="2" charset="0"/>
                <a:sym typeface="+mn-ea"/>
              </a:rPr>
              <a:t>C.</a:t>
            </a:r>
            <a:r>
              <a:rPr lang="zh-CN" altLang="en-US" sz="2400" b="1" dirty="0">
                <a:solidFill>
                  <a:srgbClr val="0000CC"/>
                </a:solidFill>
                <a:latin typeface="Times New Roman" panose="02020603050405020304" pitchFamily="2" charset="0"/>
                <a:sym typeface="+mn-ea"/>
              </a:rPr>
              <a:t>还我青岛                    </a:t>
            </a:r>
            <a:r>
              <a:rPr lang="en-US" altLang="zh-CN" sz="2400" b="1" dirty="0">
                <a:solidFill>
                  <a:srgbClr val="0000CC"/>
                </a:solidFill>
                <a:latin typeface="Times New Roman" panose="02020603050405020304" pitchFamily="2" charset="0"/>
                <a:sym typeface="+mn-ea"/>
              </a:rPr>
              <a:t>D.</a:t>
            </a:r>
            <a:r>
              <a:rPr lang="zh-CN" altLang="en-US" sz="2400" b="1" dirty="0">
                <a:solidFill>
                  <a:srgbClr val="0000CC"/>
                </a:solidFill>
                <a:latin typeface="Times New Roman" panose="02020603050405020304" pitchFamily="2" charset="0"/>
                <a:sym typeface="+mn-ea"/>
              </a:rPr>
              <a:t>外争国权、内惩国贼</a:t>
            </a:r>
            <a:endParaRPr lang="zh-CN" altLang="en-US" sz="2400" b="1" dirty="0">
              <a:solidFill>
                <a:srgbClr val="0000CC"/>
              </a:solidFill>
              <a:latin typeface="Times New Roman" panose="02020603050405020304" pitchFamily="2" charset="0"/>
              <a:sym typeface="+mn-ea"/>
            </a:endParaRPr>
          </a:p>
          <a:p>
            <a:pPr lvl="0" algn="l">
              <a:spcBef>
                <a:spcPct val="50000"/>
              </a:spcBef>
              <a:buClr>
                <a:srgbClr val="000000"/>
              </a:buClr>
            </a:pPr>
            <a:r>
              <a:rPr lang="en-US" altLang="zh-CN" sz="2400" b="1" dirty="0">
                <a:solidFill>
                  <a:srgbClr val="0000CC"/>
                </a:solidFill>
                <a:latin typeface="Times New Roman" panose="02020603050405020304" pitchFamily="2" charset="0"/>
                <a:sym typeface="+mn-ea"/>
              </a:rPr>
              <a:t>2.下列各项</a:t>
            </a:r>
            <a:r>
              <a:rPr lang="en-US" altLang="zh-CN" sz="2400" b="1" dirty="0">
                <a:solidFill>
                  <a:srgbClr val="FF0000"/>
                </a:solidFill>
                <a:latin typeface="Times New Roman" panose="02020603050405020304" pitchFamily="2" charset="0"/>
                <a:sym typeface="+mn-ea"/>
              </a:rPr>
              <a:t>不能</a:t>
            </a:r>
            <a:r>
              <a:rPr lang="en-US" altLang="zh-CN" sz="2400" b="1" dirty="0">
                <a:solidFill>
                  <a:srgbClr val="0000CC"/>
                </a:solidFill>
                <a:latin typeface="Times New Roman" panose="02020603050405020304" pitchFamily="2" charset="0"/>
                <a:sym typeface="+mn-ea"/>
              </a:rPr>
              <a:t>说明五四运动是中国新民主主义革命开端的是（         ）</a:t>
            </a:r>
            <a:endParaRPr lang="en-US" altLang="zh-CN" sz="2400" b="1" dirty="0">
              <a:solidFill>
                <a:srgbClr val="0000CC"/>
              </a:solidFill>
              <a:latin typeface="Times New Roman" panose="02020603050405020304" pitchFamily="2" charset="0"/>
              <a:sym typeface="+mn-ea"/>
            </a:endParaRPr>
          </a:p>
          <a:p>
            <a:pPr lvl="0" algn="l">
              <a:spcBef>
                <a:spcPct val="50000"/>
              </a:spcBef>
              <a:buClr>
                <a:srgbClr val="000000"/>
              </a:buClr>
            </a:pPr>
            <a:r>
              <a:rPr lang="en-US" altLang="zh-CN" sz="2400" b="1" dirty="0">
                <a:solidFill>
                  <a:srgbClr val="0000CC"/>
                </a:solidFill>
                <a:latin typeface="Times New Roman" panose="02020603050405020304" pitchFamily="2" charset="0"/>
                <a:sym typeface="+mn-ea"/>
              </a:rPr>
              <a:t>A.中国无产阶级登上政治舞台</a:t>
            </a:r>
            <a:endParaRPr lang="en-US" altLang="zh-CN" sz="2400" b="1" dirty="0">
              <a:solidFill>
                <a:srgbClr val="0000CC"/>
              </a:solidFill>
              <a:latin typeface="Times New Roman" panose="02020603050405020304" pitchFamily="2" charset="0"/>
              <a:sym typeface="+mn-ea"/>
            </a:endParaRPr>
          </a:p>
          <a:p>
            <a:pPr lvl="0" algn="l">
              <a:spcBef>
                <a:spcPct val="50000"/>
              </a:spcBef>
              <a:buClr>
                <a:srgbClr val="000000"/>
              </a:buClr>
            </a:pPr>
            <a:r>
              <a:rPr lang="en-US" altLang="zh-CN" sz="2400" b="1" dirty="0">
                <a:solidFill>
                  <a:srgbClr val="0000CC"/>
                </a:solidFill>
                <a:latin typeface="Times New Roman" panose="02020603050405020304" pitchFamily="2" charset="0"/>
                <a:sym typeface="+mn-ea"/>
              </a:rPr>
              <a:t>B.斗争目标是反帝反封建</a:t>
            </a:r>
            <a:endParaRPr lang="en-US" altLang="zh-CN" sz="2400" b="1" dirty="0">
              <a:solidFill>
                <a:srgbClr val="0000CC"/>
              </a:solidFill>
              <a:latin typeface="Times New Roman" panose="02020603050405020304" pitchFamily="2" charset="0"/>
              <a:sym typeface="+mn-ea"/>
            </a:endParaRPr>
          </a:p>
          <a:p>
            <a:pPr lvl="0" algn="l">
              <a:spcBef>
                <a:spcPct val="50000"/>
              </a:spcBef>
              <a:buClr>
                <a:srgbClr val="000000"/>
              </a:buClr>
            </a:pPr>
            <a:r>
              <a:rPr lang="en-US" altLang="zh-CN" sz="2400" b="1" dirty="0">
                <a:solidFill>
                  <a:srgbClr val="0000CC"/>
                </a:solidFill>
                <a:latin typeface="Times New Roman" panose="02020603050405020304" pitchFamily="2" charset="0"/>
                <a:sym typeface="+mn-ea"/>
              </a:rPr>
              <a:t>C.具有初步共产主义思想的知识分子起了领导作用</a:t>
            </a:r>
            <a:endParaRPr lang="en-US" altLang="zh-CN" sz="2400" b="1" dirty="0">
              <a:solidFill>
                <a:srgbClr val="0000CC"/>
              </a:solidFill>
              <a:latin typeface="Times New Roman" panose="02020603050405020304" pitchFamily="2" charset="0"/>
              <a:sym typeface="+mn-ea"/>
            </a:endParaRPr>
          </a:p>
          <a:p>
            <a:pPr lvl="0" algn="l">
              <a:spcBef>
                <a:spcPct val="50000"/>
              </a:spcBef>
              <a:buClr>
                <a:srgbClr val="000000"/>
              </a:buClr>
            </a:pPr>
            <a:r>
              <a:rPr lang="en-US" altLang="zh-CN" sz="2400" b="1" dirty="0">
                <a:solidFill>
                  <a:srgbClr val="0000CC"/>
                </a:solidFill>
                <a:latin typeface="Times New Roman" panose="02020603050405020304" pitchFamily="2" charset="0"/>
                <a:sym typeface="+mn-ea"/>
              </a:rPr>
              <a:t>D.发生在十月革命之后，是世界无产阶级社会主义革命的一部分</a:t>
            </a:r>
            <a:endParaRPr lang="en-US" altLang="zh-CN" sz="2400" b="1" dirty="0">
              <a:solidFill>
                <a:srgbClr val="0000CC"/>
              </a:solidFill>
              <a:latin typeface="Times New Roman" panose="02020603050405020304" pitchFamily="2" charset="0"/>
              <a:ea typeface="宋体" panose="02010600030101010101" pitchFamily="2" charset="-122"/>
              <a:sym typeface="+mn-ea"/>
            </a:endParaRPr>
          </a:p>
          <a:p>
            <a:pPr algn="l">
              <a:spcBef>
                <a:spcPct val="50000"/>
              </a:spcBef>
              <a:buClr>
                <a:srgbClr val="000000"/>
              </a:buClr>
            </a:pPr>
            <a:endParaRPr lang="zh-CN" altLang="en-US" sz="2400" kern="1200" baseline="0" dirty="0">
              <a:solidFill>
                <a:schemeClr val="tx1"/>
              </a:solidFill>
              <a:latin typeface="Times New Roman" panose="02020603050405020304" pitchFamily="2" charset="0"/>
              <a:ea typeface="宋体" panose="02010600030101010101" pitchFamily="2" charset="-122"/>
              <a:sym typeface="+mn-ea"/>
            </a:endParaRPr>
          </a:p>
        </p:txBody>
      </p:sp>
      <p:sp>
        <p:nvSpPr>
          <p:cNvPr id="2" name="文本框 1"/>
          <p:cNvSpPr txBox="1"/>
          <p:nvPr/>
        </p:nvSpPr>
        <p:spPr>
          <a:xfrm>
            <a:off x="6252210" y="1209675"/>
            <a:ext cx="1596390" cy="1310640"/>
          </a:xfrm>
          <a:prstGeom prst="rect">
            <a:avLst/>
          </a:prstGeom>
          <a:noFill/>
        </p:spPr>
        <p:txBody>
          <a:bodyPr wrap="square" rtlCol="0">
            <a:spAutoFit/>
          </a:bodyPr>
          <a:lstStyle/>
          <a:p>
            <a:r>
              <a:rPr lang="en-US" altLang="zh-CN"/>
              <a:t>D</a:t>
            </a:r>
            <a:endParaRPr lang="en-US" altLang="zh-CN"/>
          </a:p>
        </p:txBody>
      </p:sp>
      <p:sp>
        <p:nvSpPr>
          <p:cNvPr id="3" name="文本框 2"/>
          <p:cNvSpPr txBox="1"/>
          <p:nvPr/>
        </p:nvSpPr>
        <p:spPr>
          <a:xfrm>
            <a:off x="5501005" y="3622675"/>
            <a:ext cx="1596390" cy="1310640"/>
          </a:xfrm>
          <a:prstGeom prst="rect">
            <a:avLst/>
          </a:prstGeom>
          <a:noFill/>
        </p:spPr>
        <p:txBody>
          <a:bodyPr wrap="square" rtlCol="0">
            <a:spAutoFit/>
          </a:bodyPr>
          <a:lstStyle/>
          <a:p>
            <a:r>
              <a:rPr lang="en-US" altLang="zh-CN"/>
              <a:t>B</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500" fill="hold"/>
                                        <p:tgtEl>
                                          <p:spTgt spid="205826"/>
                                        </p:tgtEl>
                                        <p:attrNameLst>
                                          <p:attrName>ppt_x</p:attrName>
                                        </p:attrNameLst>
                                      </p:cBhvr>
                                      <p:tavLst>
                                        <p:tav tm="0">
                                          <p:val>
                                            <p:strVal val="#ppt_x"/>
                                          </p:val>
                                        </p:tav>
                                        <p:tav tm="100000">
                                          <p:val>
                                            <p:strVal val="#ppt_x"/>
                                          </p:val>
                                        </p:tav>
                                      </p:tavLst>
                                    </p:anim>
                                    <p:anim calcmode="lin" valueType="num">
                                      <p:cBhvr additive="base">
                                        <p:cTn id="8" dur="500" fill="hold"/>
                                        <p:tgtEl>
                                          <p:spTgt spid="2058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827">
                                            <p:txEl>
                                              <p:pRg st="0" end="0"/>
                                            </p:txEl>
                                          </p:spTgt>
                                        </p:tgtEl>
                                        <p:attrNameLst>
                                          <p:attrName>style.visibility</p:attrName>
                                        </p:attrNameLst>
                                      </p:cBhvr>
                                      <p:to>
                                        <p:strVal val="visible"/>
                                      </p:to>
                                    </p:set>
                                    <p:anim calcmode="lin" valueType="num">
                                      <p:cBhvr additive="base">
                                        <p:cTn id="13" dur="500" fill="hold"/>
                                        <p:tgtEl>
                                          <p:spTgt spid="2058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82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827">
                                            <p:txEl>
                                              <p:pRg st="1" end="1"/>
                                            </p:txEl>
                                          </p:spTgt>
                                        </p:tgtEl>
                                        <p:attrNameLst>
                                          <p:attrName>style.visibility</p:attrName>
                                        </p:attrNameLst>
                                      </p:cBhvr>
                                      <p:to>
                                        <p:strVal val="visible"/>
                                      </p:to>
                                    </p:set>
                                    <p:anim calcmode="lin" valueType="num">
                                      <p:cBhvr additive="base">
                                        <p:cTn id="17" dur="500" fill="hold"/>
                                        <p:tgtEl>
                                          <p:spTgt spid="20582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82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827">
                                            <p:txEl>
                                              <p:pRg st="2" end="2"/>
                                            </p:txEl>
                                          </p:spTgt>
                                        </p:tgtEl>
                                        <p:attrNameLst>
                                          <p:attrName>style.visibility</p:attrName>
                                        </p:attrNameLst>
                                      </p:cBhvr>
                                      <p:to>
                                        <p:strVal val="visible"/>
                                      </p:to>
                                    </p:set>
                                    <p:anim calcmode="lin" valueType="num">
                                      <p:cBhvr additive="base">
                                        <p:cTn id="21" dur="500" fill="hold"/>
                                        <p:tgtEl>
                                          <p:spTgt spid="20582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582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827">
                                            <p:txEl>
                                              <p:pRg st="3" end="3"/>
                                            </p:txEl>
                                          </p:spTgt>
                                        </p:tgtEl>
                                        <p:attrNameLst>
                                          <p:attrName>style.visibility</p:attrName>
                                        </p:attrNameLst>
                                      </p:cBhvr>
                                      <p:to>
                                        <p:strVal val="visible"/>
                                      </p:to>
                                    </p:set>
                                    <p:anim calcmode="lin" valueType="num">
                                      <p:cBhvr additive="base">
                                        <p:cTn id="25" dur="500" fill="hold"/>
                                        <p:tgtEl>
                                          <p:spTgt spid="2058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82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827">
                                            <p:txEl>
                                              <p:pRg st="4" end="4"/>
                                            </p:txEl>
                                          </p:spTgt>
                                        </p:tgtEl>
                                        <p:attrNameLst>
                                          <p:attrName>style.visibility</p:attrName>
                                        </p:attrNameLst>
                                      </p:cBhvr>
                                      <p:to>
                                        <p:strVal val="visible"/>
                                      </p:to>
                                    </p:set>
                                    <p:anim calcmode="lin" valueType="num">
                                      <p:cBhvr additive="base">
                                        <p:cTn id="29" dur="500" fill="hold"/>
                                        <p:tgtEl>
                                          <p:spTgt spid="20582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582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5827">
                                            <p:txEl>
                                              <p:pRg st="5" end="5"/>
                                            </p:txEl>
                                          </p:spTgt>
                                        </p:tgtEl>
                                        <p:attrNameLst>
                                          <p:attrName>style.visibility</p:attrName>
                                        </p:attrNameLst>
                                      </p:cBhvr>
                                      <p:to>
                                        <p:strVal val="visible"/>
                                      </p:to>
                                    </p:set>
                                    <p:anim calcmode="lin" valueType="num">
                                      <p:cBhvr additive="base">
                                        <p:cTn id="33" dur="500" fill="hold"/>
                                        <p:tgtEl>
                                          <p:spTgt spid="20582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5827">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827">
                                            <p:txEl>
                                              <p:pRg st="6" end="6"/>
                                            </p:txEl>
                                          </p:spTgt>
                                        </p:tgtEl>
                                        <p:attrNameLst>
                                          <p:attrName>style.visibility</p:attrName>
                                        </p:attrNameLst>
                                      </p:cBhvr>
                                      <p:to>
                                        <p:strVal val="visible"/>
                                      </p:to>
                                    </p:set>
                                    <p:anim calcmode="lin" valueType="num">
                                      <p:cBhvr additive="base">
                                        <p:cTn id="37" dur="500" fill="hold"/>
                                        <p:tgtEl>
                                          <p:spTgt spid="20582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8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1" name="图片 4097" descr="mobanmei有"/>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122" name="矩形 4098"/>
          <p:cNvSpPr/>
          <p:nvPr/>
        </p:nvSpPr>
        <p:spPr>
          <a:xfrm>
            <a:off x="1997075" y="1450975"/>
            <a:ext cx="6689652" cy="830997"/>
          </a:xfrm>
          <a:prstGeom prst="rect">
            <a:avLst/>
          </a:prstGeom>
          <a:solidFill>
            <a:srgbClr val="FFFF99">
              <a:alpha val="78000"/>
            </a:srgbClr>
          </a:solidFill>
          <a:ln w="28575" cap="flat" cmpd="sng">
            <a:solidFill>
              <a:srgbClr val="FF9900"/>
            </a:solidFill>
            <a:prstDash val="solid"/>
            <a:miter/>
            <a:headEnd type="none" w="med" len="med"/>
            <a:tailEnd type="none" w="med" len="med"/>
          </a:ln>
        </p:spPr>
        <p:txBody>
          <a:bodyPr wrap="none" anchor="t">
            <a:spAutoFit/>
          </a:bodyPr>
          <a:lstStyle/>
          <a:p>
            <a:pPr lvl="0" indent="0"/>
            <a:r>
              <a:rPr lang="zh-CN" altLang="en-US" sz="4800" b="1" dirty="0">
                <a:solidFill>
                  <a:srgbClr val="0000FF"/>
                </a:solidFill>
                <a:latin typeface="黑体" panose="02010609060101010101" pitchFamily="2" charset="-122"/>
                <a:ea typeface="黑体" panose="02010609060101010101" pitchFamily="2" charset="-122"/>
              </a:rPr>
              <a:t>第</a:t>
            </a:r>
            <a:r>
              <a:rPr lang="en-US" altLang="zh-CN" sz="4800" b="1" dirty="0" smtClean="0">
                <a:solidFill>
                  <a:srgbClr val="0000FF"/>
                </a:solidFill>
                <a:latin typeface="黑体" panose="02010609060101010101" pitchFamily="2" charset="-122"/>
                <a:ea typeface="黑体" panose="02010609060101010101" pitchFamily="2" charset="-122"/>
              </a:rPr>
              <a:t>16</a:t>
            </a:r>
            <a:r>
              <a:rPr lang="zh-CN" altLang="en-US" sz="4800" b="1" dirty="0" smtClean="0">
                <a:solidFill>
                  <a:srgbClr val="0000FF"/>
                </a:solidFill>
                <a:latin typeface="黑体" panose="02010609060101010101" pitchFamily="2" charset="-122"/>
                <a:ea typeface="黑体" panose="02010609060101010101" pitchFamily="2" charset="-122"/>
              </a:rPr>
              <a:t>课   </a:t>
            </a:r>
            <a:r>
              <a:rPr lang="zh-CN" altLang="en-US" sz="4800" b="1" dirty="0">
                <a:solidFill>
                  <a:srgbClr val="0000FF"/>
                </a:solidFill>
                <a:latin typeface="黑体" panose="02010609060101010101" pitchFamily="2" charset="-122"/>
                <a:ea typeface="黑体" panose="02010609060101010101" pitchFamily="2" charset="-122"/>
              </a:rPr>
              <a:t>五四爱国运动</a:t>
            </a:r>
            <a:endParaRPr lang="zh-CN" altLang="en-US" sz="4800" b="1" dirty="0">
              <a:solidFill>
                <a:srgbClr val="0000FF"/>
              </a:solidFill>
              <a:latin typeface="黑体" panose="02010609060101010101" pitchFamily="2" charset="-122"/>
              <a:ea typeface="黑体" panose="02010609060101010101" pitchFamily="2" charset="-122"/>
            </a:endParaRPr>
          </a:p>
        </p:txBody>
      </p:sp>
      <p:sp>
        <p:nvSpPr>
          <p:cNvPr id="5123" name="文本框 1"/>
          <p:cNvSpPr txBox="1"/>
          <p:nvPr/>
        </p:nvSpPr>
        <p:spPr>
          <a:xfrm>
            <a:off x="2552700" y="4295775"/>
            <a:ext cx="6475413" cy="1431925"/>
          </a:xfrm>
          <a:prstGeom prst="rect">
            <a:avLst/>
          </a:prstGeom>
          <a:noFill/>
          <a:ln w="9525">
            <a:noFill/>
          </a:ln>
        </p:spPr>
        <p:txBody>
          <a:bodyPr wrap="square" anchor="t">
            <a:spAutoFit/>
          </a:bodyPr>
          <a:lstStyle/>
          <a:p>
            <a:pPr lvl="0" indent="0" algn="ctr"/>
            <a:r>
              <a:rPr lang="zh-CN" altLang="en-US" sz="4400" b="1">
                <a:latin typeface="Arial" panose="020B0604020202020204" pitchFamily="34" charset="0"/>
                <a:ea typeface="宋体" panose="02010600030101010101" pitchFamily="2" charset="-122"/>
              </a:rPr>
              <a:t>班   级</a:t>
            </a:r>
            <a:r>
              <a:rPr lang="en-US" altLang="zh-CN" sz="4400" b="1">
                <a:latin typeface="Arial" panose="020B0604020202020204" pitchFamily="34" charset="0"/>
                <a:ea typeface="宋体" panose="02010600030101010101" pitchFamily="2" charset="-122"/>
              </a:rPr>
              <a:t>:</a:t>
            </a:r>
            <a:r>
              <a:rPr lang="zh-CN" altLang="zh-CN" sz="4400" b="1">
                <a:latin typeface="Arial" panose="020B0604020202020204" pitchFamily="34" charset="0"/>
                <a:ea typeface="宋体" panose="02010600030101010101" pitchFamily="2" charset="-122"/>
              </a:rPr>
              <a:t>高一年级（</a:t>
            </a:r>
            <a:r>
              <a:rPr lang="en-US" altLang="zh-CN" sz="4400" b="1">
                <a:latin typeface="Arial" panose="020B0604020202020204" pitchFamily="34" charset="0"/>
                <a:ea typeface="宋体" panose="02010600030101010101" pitchFamily="2" charset="-122"/>
              </a:rPr>
              <a:t>2</a:t>
            </a:r>
            <a:r>
              <a:rPr lang="zh-CN" altLang="en-US" sz="4400" b="1">
                <a:latin typeface="Arial" panose="020B0604020202020204" pitchFamily="34" charset="0"/>
                <a:ea typeface="宋体" panose="02010600030101010101" pitchFamily="2" charset="-122"/>
              </a:rPr>
              <a:t>）班</a:t>
            </a:r>
            <a:endParaRPr lang="zh-CN" altLang="en-US" sz="4400" b="1">
              <a:latin typeface="Arial" panose="020B0604020202020204" pitchFamily="34" charset="0"/>
              <a:ea typeface="宋体" panose="02010600030101010101" pitchFamily="2" charset="-122"/>
            </a:endParaRPr>
          </a:p>
          <a:p>
            <a:pPr lvl="0" indent="0" algn="ctr"/>
            <a:endParaRPr lang="zh-CN" altLang="zh-CN" sz="4400" b="1">
              <a:latin typeface="Arial" panose="020B0604020202020204" pitchFamily="34" charset="0"/>
              <a:ea typeface="宋体" panose="02010600030101010101" pitchFamily="2" charset="-122"/>
            </a:endParaRPr>
          </a:p>
        </p:txBody>
      </p:sp>
    </p:spTree>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3"/>
          <p:cNvSpPr>
            <a:spLocks noGrp="1"/>
          </p:cNvSpPr>
          <p:nvPr>
            <p:ph type="title"/>
          </p:nvPr>
        </p:nvSpPr>
        <p:spPr/>
        <p:txBody>
          <a:bodyPr anchor="ctr"/>
          <a:lstStyle/>
          <a:p>
            <a:endParaRPr lang="zh-CN" altLang="en-US"/>
          </a:p>
        </p:txBody>
      </p:sp>
      <p:pic>
        <p:nvPicPr>
          <p:cNvPr id="6146" name="图片 5122" descr="《五四运动》浮雕"/>
          <p:cNvPicPr>
            <a:picLocks noChangeAspect="1"/>
          </p:cNvPicPr>
          <p:nvPr/>
        </p:nvPicPr>
        <p:blipFill>
          <a:blip r:embed="rId1">
            <a:lum contrast="-24001"/>
          </a:blip>
          <a:stretch>
            <a:fillRect/>
          </a:stretch>
        </p:blipFill>
        <p:spPr>
          <a:xfrm>
            <a:off x="0" y="0"/>
            <a:ext cx="9144000" cy="6858000"/>
          </a:xfrm>
          <a:prstGeom prst="rect">
            <a:avLst/>
          </a:prstGeom>
          <a:noFill/>
          <a:ln w="9525">
            <a:noFill/>
          </a:ln>
        </p:spPr>
      </p:pic>
      <p:sp>
        <p:nvSpPr>
          <p:cNvPr id="6147" name="文本框 5123"/>
          <p:cNvSpPr txBox="1"/>
          <p:nvPr/>
        </p:nvSpPr>
        <p:spPr>
          <a:xfrm>
            <a:off x="1219200" y="1066800"/>
            <a:ext cx="6096000" cy="366713"/>
          </a:xfrm>
          <a:prstGeom prst="rect">
            <a:avLst/>
          </a:prstGeom>
          <a:noFill/>
          <a:ln w="9525">
            <a:noFill/>
          </a:ln>
        </p:spPr>
        <p:txBody>
          <a:bodyPr anchor="t">
            <a:spAutoFit/>
          </a:bodyPr>
          <a:lstStyle/>
          <a:p>
            <a:pPr lvl="0" indent="0">
              <a:spcBef>
                <a:spcPct val="50000"/>
              </a:spcBef>
            </a:pPr>
            <a:endParaRPr lang="zh-CN" altLang="en-US" sz="1800">
              <a:latin typeface="Arial" panose="020B0604020202020204" pitchFamily="34" charset="0"/>
              <a:ea typeface="宋体" panose="02010600030101010101" pitchFamily="2" charset="-122"/>
            </a:endParaRPr>
          </a:p>
        </p:txBody>
      </p:sp>
      <p:sp>
        <p:nvSpPr>
          <p:cNvPr id="6148" name="文本框 5124"/>
          <p:cNvSpPr txBox="1"/>
          <p:nvPr/>
        </p:nvSpPr>
        <p:spPr>
          <a:xfrm>
            <a:off x="152400" y="419100"/>
            <a:ext cx="8229600" cy="762000"/>
          </a:xfrm>
          <a:prstGeom prst="rect">
            <a:avLst/>
          </a:prstGeom>
          <a:noFill/>
          <a:ln w="9525">
            <a:noFill/>
          </a:ln>
        </p:spPr>
        <p:txBody>
          <a:bodyPr anchor="t">
            <a:spAutoFit/>
          </a:bodyPr>
          <a:lstStyle/>
          <a:p>
            <a:pPr lvl="0" indent="0">
              <a:spcBef>
                <a:spcPct val="50000"/>
              </a:spcBef>
            </a:pPr>
            <a:r>
              <a:rPr lang="zh-CN" altLang="en-US" sz="4400" b="1">
                <a:solidFill>
                  <a:srgbClr val="FF0000"/>
                </a:solidFill>
                <a:latin typeface="楷体" panose="02010609060101010101" charset="-122"/>
                <a:ea typeface="楷体" panose="02010609060101010101" charset="-122"/>
              </a:rPr>
              <a:t>合作探究一：（一）探源五四</a:t>
            </a:r>
            <a:endParaRPr lang="zh-CN" altLang="en-US" sz="4400" b="1">
              <a:solidFill>
                <a:srgbClr val="FF0000"/>
              </a:solidFill>
              <a:latin typeface="楷体" panose="02010609060101010101" charset="-122"/>
              <a:ea typeface="楷体" panose="02010609060101010101" charset="-122"/>
            </a:endParaRPr>
          </a:p>
        </p:txBody>
      </p:sp>
      <p:sp>
        <p:nvSpPr>
          <p:cNvPr id="6149" name="文本框 2"/>
          <p:cNvSpPr txBox="1"/>
          <p:nvPr/>
        </p:nvSpPr>
        <p:spPr>
          <a:xfrm>
            <a:off x="0" y="2641600"/>
            <a:ext cx="9144000" cy="2103438"/>
          </a:xfrm>
          <a:prstGeom prst="rect">
            <a:avLst/>
          </a:prstGeom>
          <a:noFill/>
          <a:ln w="9525">
            <a:noFill/>
          </a:ln>
        </p:spPr>
        <p:txBody>
          <a:bodyPr wrap="square" anchor="t">
            <a:spAutoFit/>
          </a:bodyPr>
          <a:lstStyle/>
          <a:p>
            <a:pPr lvl="0" indent="0"/>
            <a:r>
              <a:rPr lang="zh-CN" altLang="en-US" sz="4400" b="1">
                <a:latin typeface="Arial" panose="020B0604020202020204" pitchFamily="34" charset="0"/>
                <a:ea typeface="宋体" panose="02010600030101010101" pitchFamily="2" charset="-122"/>
              </a:rPr>
              <a:t>要求：前后</a:t>
            </a:r>
            <a:r>
              <a:rPr lang="en-US" altLang="zh-CN" sz="4400" b="1">
                <a:latin typeface="Arial" panose="020B0604020202020204" pitchFamily="34" charset="0"/>
                <a:ea typeface="宋体" panose="02010600030101010101" pitchFamily="2" charset="-122"/>
              </a:rPr>
              <a:t>4</a:t>
            </a:r>
            <a:r>
              <a:rPr lang="zh-CN" altLang="en-US" sz="4400" b="1">
                <a:latin typeface="Arial" panose="020B0604020202020204" pitchFamily="34" charset="0"/>
                <a:ea typeface="宋体" panose="02010600030101010101" pitchFamily="2" charset="-122"/>
              </a:rPr>
              <a:t>人为一小组，结合学案史料，</a:t>
            </a:r>
            <a:r>
              <a:rPr lang="en-US" altLang="zh-CN" sz="4400" b="1">
                <a:latin typeface="Arial" panose="020B0604020202020204" pitchFamily="34" charset="0"/>
                <a:ea typeface="宋体" panose="02010600030101010101" pitchFamily="2" charset="-122"/>
              </a:rPr>
              <a:t>3min</a:t>
            </a:r>
            <a:r>
              <a:rPr lang="zh-CN" altLang="en-US" sz="4400" b="1">
                <a:latin typeface="Arial" panose="020B0604020202020204" pitchFamily="34" charset="0"/>
                <a:ea typeface="宋体" panose="02010600030101010101" pitchFamily="2" charset="-122"/>
              </a:rPr>
              <a:t>讨论完成五四运动爆发</a:t>
            </a:r>
            <a:endParaRPr lang="zh-CN" altLang="en-US" sz="4400" b="1">
              <a:latin typeface="Arial" panose="020B0604020202020204" pitchFamily="34" charset="0"/>
              <a:ea typeface="宋体" panose="02010600030101010101" pitchFamily="2" charset="-122"/>
            </a:endParaRPr>
          </a:p>
          <a:p>
            <a:pPr lvl="0" indent="0"/>
            <a:r>
              <a:rPr lang="zh-CN" altLang="en-US" sz="4400" b="1">
                <a:latin typeface="Arial" panose="020B0604020202020204" pitchFamily="34" charset="0"/>
                <a:ea typeface="宋体" panose="02010600030101010101" pitchFamily="2" charset="-122"/>
              </a:rPr>
              <a:t>的</a:t>
            </a:r>
            <a:r>
              <a:rPr lang="zh-CN" altLang="en-US" sz="4400" b="1">
                <a:solidFill>
                  <a:srgbClr val="FF0000"/>
                </a:solidFill>
                <a:latin typeface="Arial" panose="020B0604020202020204" pitchFamily="34" charset="0"/>
                <a:ea typeface="宋体" panose="02010600030101010101" pitchFamily="2" charset="-122"/>
              </a:rPr>
              <a:t>国际因素和国内背景</a:t>
            </a:r>
            <a:r>
              <a:rPr lang="zh-CN" altLang="en-US" sz="4400" b="1">
                <a:latin typeface="Arial" panose="020B0604020202020204" pitchFamily="34" charset="0"/>
                <a:ea typeface="宋体" panose="02010600030101010101" pitchFamily="2" charset="-122"/>
              </a:rPr>
              <a:t>。</a:t>
            </a:r>
            <a:endParaRPr lang="zh-CN" altLang="en-US" sz="4400" b="1">
              <a:latin typeface="Arial" panose="020B0604020202020204" pitchFamily="34" charset="0"/>
              <a:ea typeface="宋体" panose="02010600030101010101" pitchFamily="2" charset="-122"/>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6145"/>
          <p:cNvPicPr>
            <a:picLocks noChangeAspect="1"/>
          </p:cNvPicPr>
          <p:nvPr/>
        </p:nvPicPr>
        <p:blipFill>
          <a:blip r:embed="rId1">
            <a:clrChange>
              <a:clrFrom>
                <a:srgbClr val="EBEBEB"/>
              </a:clrFrom>
              <a:clrTo>
                <a:srgbClr val="EBEBEB">
                  <a:alpha val="0"/>
                </a:srgbClr>
              </a:clrTo>
            </a:clrChange>
          </a:blip>
          <a:srcRect l="4720" t="4709"/>
          <a:stretch>
            <a:fillRect/>
          </a:stretch>
        </p:blipFill>
        <p:spPr>
          <a:xfrm>
            <a:off x="5153025" y="0"/>
            <a:ext cx="3990975" cy="6858000"/>
          </a:xfrm>
          <a:prstGeom prst="rect">
            <a:avLst/>
          </a:prstGeom>
          <a:solidFill>
            <a:srgbClr val="CCCC00"/>
          </a:solidFill>
          <a:ln w="9525">
            <a:noFill/>
          </a:ln>
        </p:spPr>
      </p:pic>
      <p:sp>
        <p:nvSpPr>
          <p:cNvPr id="7170" name="矩形 6146"/>
          <p:cNvSpPr/>
          <p:nvPr/>
        </p:nvSpPr>
        <p:spPr>
          <a:xfrm>
            <a:off x="0" y="0"/>
            <a:ext cx="9144000" cy="6858000"/>
          </a:xfrm>
          <a:prstGeom prst="rect">
            <a:avLst/>
          </a:prstGeom>
          <a:noFill/>
          <a:ln w="9525" cap="flat" cmpd="sng">
            <a:solidFill>
              <a:schemeClr val="tx1"/>
            </a:solidFill>
            <a:prstDash val="solid"/>
            <a:miter/>
            <a:headEnd type="none" w="med" len="med"/>
            <a:tailEnd type="none" w="med" len="med"/>
          </a:ln>
        </p:spPr>
        <p:txBody>
          <a:bodyPr anchor="t"/>
          <a:lstStyle/>
          <a:p>
            <a:pPr lvl="0" indent="0" algn="ctr"/>
            <a:endParaRPr lang="zh-CN" altLang="en-US">
              <a:latin typeface="Arial" panose="020B0604020202020204" pitchFamily="34" charset="0"/>
              <a:ea typeface="宋体" panose="02010600030101010101" pitchFamily="2" charset="-122"/>
            </a:endParaRPr>
          </a:p>
        </p:txBody>
      </p:sp>
      <p:sp>
        <p:nvSpPr>
          <p:cNvPr id="7171" name="文本框 6157"/>
          <p:cNvSpPr txBox="1"/>
          <p:nvPr/>
        </p:nvSpPr>
        <p:spPr>
          <a:xfrm>
            <a:off x="974725" y="-709612"/>
            <a:ext cx="184150" cy="1308100"/>
          </a:xfrm>
          <a:prstGeom prst="rect">
            <a:avLst/>
          </a:prstGeom>
          <a:noFill/>
          <a:ln w="9525">
            <a:noFill/>
          </a:ln>
        </p:spPr>
        <p:txBody>
          <a:bodyPr wrap="none" anchor="t">
            <a:spAutoFit/>
          </a:bodyPr>
          <a:lstStyle/>
          <a:p>
            <a:pPr lvl="0" indent="0" algn="ctr"/>
            <a:endParaRPr lang="zh-CN" altLang="en-US">
              <a:latin typeface="Arial" panose="020B0604020202020204" pitchFamily="34" charset="0"/>
              <a:ea typeface="黑体" panose="02010609060101010101" pitchFamily="2" charset="-122"/>
            </a:endParaRPr>
          </a:p>
        </p:txBody>
      </p:sp>
      <p:sp>
        <p:nvSpPr>
          <p:cNvPr id="7172" name="文本框 6158"/>
          <p:cNvSpPr txBox="1"/>
          <p:nvPr/>
        </p:nvSpPr>
        <p:spPr>
          <a:xfrm>
            <a:off x="117475" y="92075"/>
            <a:ext cx="4437063" cy="640080"/>
          </a:xfrm>
          <a:prstGeom prst="rect">
            <a:avLst/>
          </a:prstGeom>
          <a:noFill/>
          <a:ln w="19050" cap="flat" cmpd="sng">
            <a:solidFill>
              <a:srgbClr val="0000FF"/>
            </a:solidFill>
            <a:prstDash val="solid"/>
            <a:miter/>
            <a:headEnd type="none" w="med" len="med"/>
            <a:tailEnd type="none" w="med" len="med"/>
          </a:ln>
        </p:spPr>
        <p:txBody>
          <a:bodyPr wrap="square" anchor="t">
            <a:spAutoFit/>
          </a:bodyPr>
          <a:lstStyle/>
          <a:p>
            <a:pPr lvl="0" indent="0">
              <a:spcBef>
                <a:spcPct val="50000"/>
              </a:spcBef>
            </a:pPr>
            <a:r>
              <a:rPr lang="zh-CN" altLang="en-US" sz="3600" b="1">
                <a:latin typeface="Arial" panose="020B0604020202020204" pitchFamily="34" charset="0"/>
                <a:ea typeface="黑体" panose="02010609060101010101" pitchFamily="2" charset="-122"/>
              </a:rPr>
              <a:t>第一组史料：</a:t>
            </a:r>
            <a:endParaRPr lang="zh-CN" altLang="en-US" sz="3600" b="1">
              <a:latin typeface="Arial" panose="020B0604020202020204" pitchFamily="34" charset="0"/>
              <a:ea typeface="黑体" panose="02010609060101010101" pitchFamily="2" charset="-122"/>
            </a:endParaRPr>
          </a:p>
        </p:txBody>
      </p:sp>
      <p:sp>
        <p:nvSpPr>
          <p:cNvPr id="6160" name="文本框 6159"/>
          <p:cNvSpPr txBox="1"/>
          <p:nvPr/>
        </p:nvSpPr>
        <p:spPr>
          <a:xfrm>
            <a:off x="5835650" y="3306763"/>
            <a:ext cx="2627313" cy="396875"/>
          </a:xfrm>
          <a:prstGeom prst="rect">
            <a:avLst/>
          </a:prstGeom>
          <a:noFill/>
          <a:ln w="9525">
            <a:noFill/>
          </a:ln>
        </p:spPr>
        <p:txBody>
          <a:bodyPr wrap="square" anchor="t">
            <a:spAutoFit/>
          </a:bodyPr>
          <a:lstStyle/>
          <a:p>
            <a:pPr lvl="0" indent="0" algn="ctr"/>
            <a:r>
              <a:rPr lang="zh-CN" altLang="en-US" sz="2000">
                <a:solidFill>
                  <a:srgbClr val="FF0000"/>
                </a:solidFill>
                <a:latin typeface="Arial" panose="020B0604020202020204" pitchFamily="34" charset="0"/>
                <a:ea typeface="黑体" panose="02010609060101010101" pitchFamily="2" charset="-122"/>
              </a:rPr>
              <a:t>山东     青岛</a:t>
            </a:r>
            <a:endParaRPr lang="zh-CN" altLang="en-US" sz="2000">
              <a:solidFill>
                <a:srgbClr val="FF0000"/>
              </a:solidFill>
              <a:latin typeface="Arial" panose="020B0604020202020204" pitchFamily="34" charset="0"/>
              <a:ea typeface="黑体" panose="02010609060101010101" pitchFamily="2" charset="-122"/>
            </a:endParaRPr>
          </a:p>
        </p:txBody>
      </p:sp>
      <p:sp>
        <p:nvSpPr>
          <p:cNvPr id="7174" name="文本框 1"/>
          <p:cNvSpPr txBox="1"/>
          <p:nvPr/>
        </p:nvSpPr>
        <p:spPr>
          <a:xfrm>
            <a:off x="117475" y="814388"/>
            <a:ext cx="5035550" cy="5989320"/>
          </a:xfrm>
          <a:prstGeom prst="rect">
            <a:avLst/>
          </a:prstGeom>
          <a:noFill/>
          <a:ln w="9525">
            <a:noFill/>
          </a:ln>
        </p:spPr>
        <p:txBody>
          <a:bodyPr wrap="square" anchor="t">
            <a:spAutoFit/>
          </a:bodyPr>
          <a:lstStyle/>
          <a:p>
            <a:pPr lvl="0" indent="0"/>
            <a:r>
              <a:rPr lang="en-US" altLang="zh-CN" sz="2400">
                <a:latin typeface="Arial" panose="020B0604020202020204" pitchFamily="34" charset="0"/>
                <a:ea typeface="宋体" panose="02010600030101010101" pitchFamily="2" charset="-122"/>
              </a:rPr>
              <a:t> 1</a:t>
            </a:r>
            <a:r>
              <a:rPr lang="zh-CN" altLang="en-US" sz="2400">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右图：山东、青岛成为日本的口中美味，而中国人民用绳子紧紧套住山东和青岛，竭尽全力从日本口中想要夺回青岛，1914年11月，日军攻占山东青岛之后，在信号山麓岩壁刻上大正三年十一月七日于其上。</a:t>
            </a:r>
            <a:endParaRPr lang="zh-CN" altLang="en-US" sz="2400" b="1">
              <a:latin typeface="Arial" panose="020B0604020202020204" pitchFamily="34" charset="0"/>
              <a:ea typeface="宋体" panose="02010600030101010101" pitchFamily="2" charset="-122"/>
            </a:endParaRPr>
          </a:p>
          <a:p>
            <a:pPr lvl="0" indent="0"/>
            <a:r>
              <a:rPr lang="en-US" altLang="zh-CN" sz="2400" b="1">
                <a:latin typeface="Arial" panose="020B0604020202020204" pitchFamily="34" charset="0"/>
                <a:ea typeface="宋体" panose="02010600030101010101" pitchFamily="2" charset="-122"/>
              </a:rPr>
              <a:t>2</a:t>
            </a:r>
            <a:r>
              <a:rPr lang="zh-CN" altLang="en-US" sz="2400" b="1">
                <a:latin typeface="Arial" panose="020B0604020202020204" pitchFamily="34" charset="0"/>
                <a:ea typeface="宋体" panose="02010600030101010101" pitchFamily="2" charset="-122"/>
              </a:rPr>
              <a:t>、1915年，日本取代德国，对博山的煤炭进行疯狂掠夺。</a:t>
            </a:r>
            <a:endParaRPr lang="zh-CN" altLang="en-US" sz="2400" b="1">
              <a:latin typeface="Arial" panose="020B0604020202020204" pitchFamily="34" charset="0"/>
              <a:ea typeface="宋体" panose="02010600030101010101" pitchFamily="2" charset="-122"/>
            </a:endParaRPr>
          </a:p>
          <a:p>
            <a:pPr lvl="0" indent="0"/>
            <a:r>
              <a:rPr lang="zh-CN" altLang="en-US" sz="2400" b="1">
                <a:latin typeface="Arial" panose="020B0604020202020204" pitchFamily="34" charset="0"/>
                <a:ea typeface="宋体" panose="02010600030101010101" pitchFamily="2" charset="-122"/>
              </a:rPr>
              <a:t>                                   —《博山县志》</a:t>
            </a:r>
            <a:endParaRPr lang="zh-CN" altLang="en-US" sz="2400" b="1">
              <a:latin typeface="Arial" panose="020B0604020202020204" pitchFamily="34" charset="0"/>
              <a:ea typeface="宋体" panose="02010600030101010101" pitchFamily="2" charset="-122"/>
            </a:endParaRPr>
          </a:p>
          <a:p>
            <a:pPr lvl="0" indent="0"/>
            <a:endParaRPr lang="zh-CN" altLang="en-US" sz="300" b="1">
              <a:latin typeface="Arial" panose="020B0604020202020204" pitchFamily="34" charset="0"/>
              <a:ea typeface="宋体" panose="02010600030101010101" pitchFamily="2" charset="-122"/>
            </a:endParaRPr>
          </a:p>
          <a:p>
            <a:pPr lvl="0" indent="0"/>
            <a:r>
              <a:rPr lang="en-US" altLang="zh-CN" sz="2400" b="1">
                <a:latin typeface="Arial" panose="020B0604020202020204" pitchFamily="34" charset="0"/>
                <a:ea typeface="宋体" panose="02010600030101010101" pitchFamily="2" charset="-122"/>
                <a:cs typeface="+mn-ea"/>
              </a:rPr>
              <a:t>3</a:t>
            </a:r>
            <a:r>
              <a:rPr lang="zh-CN" altLang="en-US" sz="2400" b="1">
                <a:latin typeface="Arial" panose="020B0604020202020204" pitchFamily="34" charset="0"/>
                <a:ea typeface="宋体" panose="02010600030101010101" pitchFamily="2" charset="-122"/>
                <a:cs typeface="+mn-ea"/>
              </a:rPr>
              <a:t>、1915年日本以支持袁世凯称帝为条件，提出了灭亡中国的“二十一条”。1915年5月9日，除第五条部分内容以后再议外，称帝心切的袁世凯接受了“二十一条”的全部内容。这就是“五九国耻”。</a:t>
            </a:r>
            <a:endParaRPr lang="zh-CN" altLang="en-US" sz="2400" b="1">
              <a:latin typeface="Arial" panose="020B0604020202020204" pitchFamily="34" charset="0"/>
              <a:ea typeface="宋体" panose="02010600030101010101" pitchFamily="2" charset="-122"/>
              <a:cs typeface="+mn-ea"/>
            </a:endParaRPr>
          </a:p>
        </p:txBody>
      </p:sp>
      <p:sp>
        <p:nvSpPr>
          <p:cNvPr id="251915" name="Rectangle 11"/>
          <p:cNvSpPr/>
          <p:nvPr/>
        </p:nvSpPr>
        <p:spPr>
          <a:xfrm>
            <a:off x="0" y="3027045"/>
            <a:ext cx="8278495" cy="1310640"/>
          </a:xfrm>
          <a:prstGeom prst="rect">
            <a:avLst/>
          </a:prstGeom>
          <a:solidFill>
            <a:srgbClr val="000000"/>
          </a:solidFill>
          <a:ln w="9525">
            <a:noFill/>
          </a:ln>
        </p:spPr>
        <p:txBody>
          <a:bodyPr wrap="square">
            <a:spAutoFit/>
          </a:bodyPr>
          <a:lstStyle/>
          <a:p>
            <a:pPr lvl="0" eaLnBrk="1" hangingPunct="1"/>
            <a:r>
              <a:rPr lang="zh-CN" altLang="en-US" sz="4000" dirty="0">
                <a:solidFill>
                  <a:srgbClr val="FFFF00"/>
                </a:solidFill>
                <a:latin typeface="Arial" panose="020B0604020202020204" pitchFamily="34" charset="0"/>
                <a:ea typeface="黑体" panose="02010609060101010101" pitchFamily="2" charset="-122"/>
              </a:rPr>
              <a:t>国际因素：</a:t>
            </a:r>
            <a:r>
              <a:rPr lang="en-US" altLang="zh-CN" sz="4000" dirty="0">
                <a:solidFill>
                  <a:srgbClr val="FFFF00"/>
                </a:solidFill>
                <a:latin typeface="Arial" panose="020B0604020202020204" pitchFamily="34" charset="0"/>
                <a:ea typeface="黑体" panose="02010609060101010101" pitchFamily="2" charset="-122"/>
              </a:rPr>
              <a:t>1</a:t>
            </a:r>
            <a:r>
              <a:rPr lang="zh-CN" altLang="en-US" sz="4000" dirty="0">
                <a:solidFill>
                  <a:srgbClr val="FFFF00"/>
                </a:solidFill>
                <a:latin typeface="Arial" panose="020B0604020202020204" pitchFamily="34" charset="0"/>
                <a:ea typeface="黑体" panose="02010609060101010101" pitchFamily="2" charset="-122"/>
              </a:rPr>
              <a:t>、一战期间日本加紧侵略中国，民族危机加深。</a:t>
            </a:r>
            <a:endParaRPr lang="zh-CN" altLang="en-US" sz="4000" dirty="0">
              <a:solidFill>
                <a:srgbClr val="FFFF00"/>
              </a:solidFill>
              <a:latin typeface="Arial" panose="020B0604020202020204" pitchFamily="34" charset="0"/>
              <a:ea typeface="黑体" panose="02010609060101010101" pitchFamily="2" charset="-122"/>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additive="base">
                                        <p:cTn id="11" dur="500" fill="hold"/>
                                        <p:tgtEl>
                                          <p:spTgt spid="7174"/>
                                        </p:tgtEl>
                                        <p:attrNameLst>
                                          <p:attrName>ppt_x</p:attrName>
                                        </p:attrNameLst>
                                      </p:cBhvr>
                                      <p:tavLst>
                                        <p:tav tm="0">
                                          <p:val>
                                            <p:strVal val="#ppt_x"/>
                                          </p:val>
                                        </p:tav>
                                        <p:tav tm="100000">
                                          <p:val>
                                            <p:strVal val="#ppt_x"/>
                                          </p:val>
                                        </p:tav>
                                      </p:tavLst>
                                    </p:anim>
                                    <p:anim calcmode="lin" valueType="num">
                                      <p:cBhvr additive="base">
                                        <p:cTn id="12" dur="500" fill="hold"/>
                                        <p:tgtEl>
                                          <p:spTgt spid="717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69"/>
                                        </p:tgtEl>
                                        <p:attrNameLst>
                                          <p:attrName>style.visibility</p:attrName>
                                        </p:attrNameLst>
                                      </p:cBhvr>
                                      <p:to>
                                        <p:strVal val="visible"/>
                                      </p:to>
                                    </p:set>
                                    <p:anim calcmode="lin" valueType="num">
                                      <p:cBhvr additive="base">
                                        <p:cTn id="15" dur="500" fill="hold"/>
                                        <p:tgtEl>
                                          <p:spTgt spid="7169"/>
                                        </p:tgtEl>
                                        <p:attrNameLst>
                                          <p:attrName>ppt_x</p:attrName>
                                        </p:attrNameLst>
                                      </p:cBhvr>
                                      <p:tavLst>
                                        <p:tav tm="0">
                                          <p:val>
                                            <p:strVal val="#ppt_x"/>
                                          </p:val>
                                        </p:tav>
                                        <p:tav tm="100000">
                                          <p:val>
                                            <p:strVal val="#ppt_x"/>
                                          </p:val>
                                        </p:tav>
                                      </p:tavLst>
                                    </p:anim>
                                    <p:anim calcmode="lin" valueType="num">
                                      <p:cBhvr additive="base">
                                        <p:cTn id="16" dur="500" fill="hold"/>
                                        <p:tgtEl>
                                          <p:spTgt spid="71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60"/>
                                        </p:tgtEl>
                                        <p:attrNameLst>
                                          <p:attrName>style.visibility</p:attrName>
                                        </p:attrNameLst>
                                      </p:cBhvr>
                                      <p:to>
                                        <p:strVal val="visible"/>
                                      </p:to>
                                    </p:set>
                                    <p:anim calcmode="lin" valueType="num">
                                      <p:cBhvr additive="base">
                                        <p:cTn id="19" dur="500" fill="hold"/>
                                        <p:tgtEl>
                                          <p:spTgt spid="6160"/>
                                        </p:tgtEl>
                                        <p:attrNameLst>
                                          <p:attrName>ppt_x</p:attrName>
                                        </p:attrNameLst>
                                      </p:cBhvr>
                                      <p:tavLst>
                                        <p:tav tm="0">
                                          <p:val>
                                            <p:strVal val="#ppt_x"/>
                                          </p:val>
                                        </p:tav>
                                        <p:tav tm="100000">
                                          <p:val>
                                            <p:strVal val="#ppt_x"/>
                                          </p:val>
                                        </p:tav>
                                      </p:tavLst>
                                    </p:anim>
                                    <p:anim calcmode="lin" valueType="num">
                                      <p:cBhvr additive="base">
                                        <p:cTn id="20"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1915"/>
                                        </p:tgtEl>
                                        <p:attrNameLst>
                                          <p:attrName>style.visibility</p:attrName>
                                        </p:attrNameLst>
                                      </p:cBhvr>
                                      <p:to>
                                        <p:strVal val="visible"/>
                                      </p:to>
                                    </p:set>
                                    <p:anim calcmode="lin" valueType="num">
                                      <p:cBhvr additive="base">
                                        <p:cTn id="25" dur="500" fill="hold"/>
                                        <p:tgtEl>
                                          <p:spTgt spid="251915"/>
                                        </p:tgtEl>
                                        <p:attrNameLst>
                                          <p:attrName>ppt_x</p:attrName>
                                        </p:attrNameLst>
                                      </p:cBhvr>
                                      <p:tavLst>
                                        <p:tav tm="0">
                                          <p:val>
                                            <p:strVal val="#ppt_x"/>
                                          </p:val>
                                        </p:tav>
                                        <p:tav tm="100000">
                                          <p:val>
                                            <p:strVal val="#ppt_x"/>
                                          </p:val>
                                        </p:tav>
                                      </p:tavLst>
                                    </p:anim>
                                    <p:anim calcmode="lin" valueType="num">
                                      <p:cBhvr additive="base">
                                        <p:cTn id="26" dur="500" fill="hold"/>
                                        <p:tgtEl>
                                          <p:spTgt spid="251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6160" grpId="0"/>
      <p:bldP spid="7174" grpId="0"/>
      <p:bldP spid="2519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图片 11268" descr="W020081018370541393823"/>
          <p:cNvPicPr>
            <a:picLocks noChangeAspect="1"/>
          </p:cNvPicPr>
          <p:nvPr/>
        </p:nvPicPr>
        <p:blipFill>
          <a:blip r:embed="rId1"/>
          <a:stretch>
            <a:fillRect/>
          </a:stretch>
        </p:blipFill>
        <p:spPr>
          <a:xfrm>
            <a:off x="-112395" y="3018790"/>
            <a:ext cx="9112250" cy="3755390"/>
          </a:xfrm>
          <a:prstGeom prst="rect">
            <a:avLst/>
          </a:prstGeom>
          <a:noFill/>
          <a:ln w="28575" cap="flat" cmpd="sng">
            <a:solidFill>
              <a:srgbClr val="808080"/>
            </a:solidFill>
            <a:prstDash val="solid"/>
            <a:miter/>
            <a:headEnd type="none" w="med" len="med"/>
            <a:tailEnd type="none" w="med" len="med"/>
          </a:ln>
        </p:spPr>
      </p:pic>
      <p:sp>
        <p:nvSpPr>
          <p:cNvPr id="251913" name="Text Box 9"/>
          <p:cNvSpPr txBox="1">
            <a:spLocks noChangeArrowheads="1"/>
          </p:cNvSpPr>
          <p:nvPr/>
        </p:nvSpPr>
        <p:spPr bwMode="auto">
          <a:xfrm>
            <a:off x="424180" y="3687445"/>
            <a:ext cx="9144000" cy="134302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4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黑体" panose="0201060906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黑体" panose="02010609060101010101" pitchFamily="2" charset="-122"/>
              <a:cs typeface="+mn-cs"/>
            </a:endParaRPr>
          </a:p>
        </p:txBody>
      </p:sp>
      <p:sp>
        <p:nvSpPr>
          <p:cNvPr id="251915" name="Rectangle 11"/>
          <p:cNvSpPr/>
          <p:nvPr/>
        </p:nvSpPr>
        <p:spPr>
          <a:xfrm>
            <a:off x="542925" y="3237230"/>
            <a:ext cx="7800975" cy="1310640"/>
          </a:xfrm>
          <a:prstGeom prst="rect">
            <a:avLst/>
          </a:prstGeom>
          <a:solidFill>
            <a:srgbClr val="000000"/>
          </a:solidFill>
          <a:ln w="9525">
            <a:noFill/>
          </a:ln>
        </p:spPr>
        <p:txBody>
          <a:bodyPr wrap="square">
            <a:spAutoFit/>
          </a:bodyPr>
          <a:lstStyle/>
          <a:p>
            <a:pPr lvl="0" eaLnBrk="1" hangingPunct="1"/>
            <a:r>
              <a:rPr lang="zh-CN" altLang="en-US" sz="4000" dirty="0">
                <a:solidFill>
                  <a:srgbClr val="FFFF00"/>
                </a:solidFill>
                <a:latin typeface="Arial" panose="020B0604020202020204" pitchFamily="34" charset="0"/>
                <a:ea typeface="黑体" panose="02010609060101010101" pitchFamily="2" charset="-122"/>
              </a:rPr>
              <a:t>国际因素：</a:t>
            </a:r>
            <a:r>
              <a:rPr lang="en-US" altLang="zh-CN" sz="4000" dirty="0">
                <a:solidFill>
                  <a:srgbClr val="FFFF00"/>
                </a:solidFill>
                <a:latin typeface="Arial" panose="020B0604020202020204" pitchFamily="34" charset="0"/>
                <a:ea typeface="黑体" panose="02010609060101010101" pitchFamily="2" charset="-122"/>
              </a:rPr>
              <a:t>2</a:t>
            </a:r>
            <a:r>
              <a:rPr lang="zh-CN" altLang="en-US" sz="4000" dirty="0">
                <a:solidFill>
                  <a:srgbClr val="FFFF00"/>
                </a:solidFill>
                <a:latin typeface="Arial" panose="020B0604020202020204" pitchFamily="34" charset="0"/>
                <a:ea typeface="黑体" panose="02010609060101010101" pitchFamily="2" charset="-122"/>
              </a:rPr>
              <a:t>、俄国十月革命的胜利给中国的无产阶级以启迪。</a:t>
            </a:r>
            <a:endParaRPr lang="zh-CN" altLang="en-US" sz="4000" dirty="0">
              <a:solidFill>
                <a:srgbClr val="FFFF00"/>
              </a:solidFill>
              <a:latin typeface="Arial" panose="020B0604020202020204" pitchFamily="34" charset="0"/>
              <a:ea typeface="黑体" panose="02010609060101010101" pitchFamily="2" charset="-122"/>
            </a:endParaRPr>
          </a:p>
        </p:txBody>
      </p:sp>
      <p:sp>
        <p:nvSpPr>
          <p:cNvPr id="7175" name="Text Box 2"/>
          <p:cNvSpPr txBox="1"/>
          <p:nvPr/>
        </p:nvSpPr>
        <p:spPr>
          <a:xfrm>
            <a:off x="187960" y="255905"/>
            <a:ext cx="3143250" cy="640080"/>
          </a:xfrm>
          <a:prstGeom prst="rect">
            <a:avLst/>
          </a:prstGeom>
          <a:noFill/>
          <a:ln w="19050" cap="flat" cmpd="sng">
            <a:solidFill>
              <a:srgbClr val="0000FF"/>
            </a:solidFill>
            <a:prstDash val="solid"/>
            <a:miter/>
            <a:headEnd type="none" w="med" len="med"/>
            <a:tailEnd type="none" w="med" len="med"/>
          </a:ln>
        </p:spPr>
        <p:txBody>
          <a:bodyPr wrap="square">
            <a:spAutoFit/>
          </a:bodyPr>
          <a:lstStyle/>
          <a:p>
            <a:pPr lvl="0" eaLnBrk="1" hangingPunct="1">
              <a:spcBef>
                <a:spcPct val="50000"/>
              </a:spcBef>
            </a:pPr>
            <a:r>
              <a:rPr lang="zh-CN" altLang="en-US" sz="3600" b="1" dirty="0">
                <a:latin typeface="Arial" panose="020B0604020202020204" pitchFamily="34" charset="0"/>
                <a:ea typeface="黑体" panose="02010609060101010101" pitchFamily="2" charset="-122"/>
              </a:rPr>
              <a:t>第一组史料</a:t>
            </a:r>
            <a:endParaRPr lang="zh-CN" altLang="en-US" sz="3600" b="1" dirty="0">
              <a:latin typeface="Arial" panose="020B0604020202020204" pitchFamily="34" charset="0"/>
              <a:ea typeface="黑体" panose="02010609060101010101" pitchFamily="2" charset="-122"/>
            </a:endParaRPr>
          </a:p>
        </p:txBody>
      </p:sp>
      <p:sp>
        <p:nvSpPr>
          <p:cNvPr id="2" name="文本框 1"/>
          <p:cNvSpPr txBox="1"/>
          <p:nvPr/>
        </p:nvSpPr>
        <p:spPr>
          <a:xfrm>
            <a:off x="187960" y="895985"/>
            <a:ext cx="8767445" cy="2042160"/>
          </a:xfrm>
          <a:prstGeom prst="rect">
            <a:avLst/>
          </a:prstGeom>
          <a:noFill/>
        </p:spPr>
        <p:txBody>
          <a:bodyPr wrap="square" rtlCol="0">
            <a:spAutoFit/>
          </a:bodyPr>
          <a:lstStyle/>
          <a:p>
            <a:r>
              <a:rPr lang="en-US" altLang="zh-CN" sz="3200"/>
              <a:t>4</a:t>
            </a:r>
            <a:r>
              <a:rPr lang="zh-CN" altLang="en-US" sz="3200"/>
              <a:t>、</a:t>
            </a:r>
            <a:r>
              <a:rPr lang="zh-CN" altLang="en-US" sz="3200" b="1"/>
              <a:t>十月革命帮助了中国的先进知识分子，用无产阶级的宇宙观作为观察国家命运的工具，重新考虑自己的问题。那就是走俄国人的路</a:t>
            </a:r>
            <a:r>
              <a:rPr lang="en-US" altLang="zh-CN" sz="3200" b="1"/>
              <a:t>—</a:t>
            </a:r>
            <a:r>
              <a:rPr lang="zh-CN" altLang="en-US" sz="3200" b="1"/>
              <a:t>这就是结论。</a:t>
            </a:r>
            <a:endParaRPr lang="zh-CN" altLang="en-US" sz="3200" b="1"/>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1915"/>
                                        </p:tgtEl>
                                        <p:attrNameLst>
                                          <p:attrName>style.visibility</p:attrName>
                                        </p:attrNameLst>
                                      </p:cBhvr>
                                      <p:to>
                                        <p:strVal val="visible"/>
                                      </p:to>
                                    </p:set>
                                    <p:anim calcmode="lin" valueType="num">
                                      <p:cBhvr additive="base">
                                        <p:cTn id="13" dur="500" fill="hold"/>
                                        <p:tgtEl>
                                          <p:spTgt spid="251915"/>
                                        </p:tgtEl>
                                        <p:attrNameLst>
                                          <p:attrName>ppt_x</p:attrName>
                                        </p:attrNameLst>
                                      </p:cBhvr>
                                      <p:tavLst>
                                        <p:tav tm="0">
                                          <p:val>
                                            <p:strVal val="#ppt_x"/>
                                          </p:val>
                                        </p:tav>
                                        <p:tav tm="100000">
                                          <p:val>
                                            <p:strVal val="#ppt_x"/>
                                          </p:val>
                                        </p:tav>
                                      </p:tavLst>
                                    </p:anim>
                                    <p:anim calcmode="lin" valueType="num">
                                      <p:cBhvr additive="base">
                                        <p:cTn id="14" dur="500" fill="hold"/>
                                        <p:tgtEl>
                                          <p:spTgt spid="251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3" name="Text Box 9"/>
          <p:cNvSpPr txBox="1">
            <a:spLocks noChangeArrowheads="1"/>
          </p:cNvSpPr>
          <p:nvPr/>
        </p:nvSpPr>
        <p:spPr bwMode="auto">
          <a:xfrm>
            <a:off x="5715" y="1249680"/>
            <a:ext cx="9144000" cy="44805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400" i="0" u="none" strike="noStrike" kern="1200" cap="none" spc="0" normalizeH="0" baseline="0" noProof="0">
                <a:ln>
                  <a:noFill/>
                </a:ln>
                <a:solidFill>
                  <a:srgbClr val="C00000"/>
                </a:solidFill>
                <a:effectLst>
                  <a:outerShdw blurRad="38100" dist="38100" dir="2700000" algn="tl">
                    <a:srgbClr val="000000"/>
                  </a:outerShdw>
                </a:effectLst>
                <a:uLnTx/>
                <a:uFillTx/>
                <a:latin typeface="宋体" panose="02010600030101010101" pitchFamily="2" charset="-122"/>
                <a:cs typeface="+mn-cs"/>
              </a:rPr>
              <a:t>军阀扩充军队数目：</a:t>
            </a:r>
            <a:r>
              <a:rPr kumimoji="0" lang="en-US" altLang="zh-CN" sz="2400" i="0" u="none" strike="noStrike" kern="1200" cap="none" spc="0" normalizeH="0" baseline="0" noProof="0">
                <a:ln>
                  <a:noFill/>
                </a:ln>
                <a:solidFill>
                  <a:schemeClr val="tx1"/>
                </a:solidFill>
                <a:effectLst>
                  <a:outerShdw blurRad="38100" dist="38100" dir="2700000" algn="tl">
                    <a:srgbClr val="000000"/>
                  </a:outerShdw>
                </a:effectLst>
                <a:uLnTx/>
                <a:uFillTx/>
                <a:latin typeface="宋体" panose="02010600030101010101" pitchFamily="2" charset="-122"/>
                <a:cs typeface="+mn-cs"/>
              </a:rPr>
              <a:t>1914年全国陆军45万多人；1918年85万多人。</a:t>
            </a:r>
            <a:endParaRPr kumimoji="0" lang="en-US" altLang="zh-CN" sz="2400" i="0" u="none" strike="noStrike" kern="1200" cap="none" spc="0" normalizeH="0" baseline="0" noProof="0">
              <a:ln>
                <a:noFill/>
              </a:ln>
              <a:solidFill>
                <a:schemeClr val="tx1"/>
              </a:solidFill>
              <a:effectLst>
                <a:outerShdw blurRad="38100" dist="38100" dir="2700000" algn="tl">
                  <a:srgbClr val="000000"/>
                </a:outerShdw>
              </a:effectLst>
              <a:uLnTx/>
              <a:uFillTx/>
              <a:latin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400" i="0" u="none" strike="noStrike" kern="1200" cap="none" spc="0" normalizeH="0" baseline="0" noProof="0">
                <a:ln>
                  <a:noFill/>
                </a:ln>
                <a:solidFill>
                  <a:srgbClr val="C00000"/>
                </a:solidFill>
                <a:effectLst>
                  <a:outerShdw blurRad="38100" dist="38100" dir="2700000" algn="tl">
                    <a:srgbClr val="000000"/>
                  </a:outerShdw>
                </a:effectLst>
                <a:uLnTx/>
                <a:uFillTx/>
                <a:latin typeface="宋体" panose="02010600030101010101" pitchFamily="2" charset="-122"/>
                <a:cs typeface="+mn-cs"/>
              </a:rPr>
              <a:t>对人民的压榨</a:t>
            </a:r>
            <a:r>
              <a:rPr kumimoji="0" lang="en-US" altLang="zh-CN" sz="2400" i="0" u="none" strike="noStrike" kern="1200" cap="none" spc="0" normalizeH="0" baseline="0" noProof="0">
                <a:ln>
                  <a:noFill/>
                </a:ln>
                <a:solidFill>
                  <a:schemeClr val="tx1"/>
                </a:solidFill>
                <a:effectLst>
                  <a:outerShdw blurRad="38100" dist="38100" dir="2700000" algn="tl">
                    <a:srgbClr val="000000"/>
                  </a:outerShdw>
                </a:effectLst>
                <a:uLnTx/>
                <a:uFillTx/>
                <a:latin typeface="宋体" panose="02010600030101010101" pitchFamily="2" charset="-122"/>
                <a:cs typeface="+mn-cs"/>
              </a:rPr>
              <a:t>：1912～1919年田赋增加了7倍；盐税、烟税、酒税增加了3倍，印花税增加了6倍。</a:t>
            </a:r>
            <a:endParaRPr kumimoji="0" lang="en-US" altLang="zh-CN" sz="2400" i="0" u="none" strike="noStrike" kern="1200" cap="none" spc="0" normalizeH="0" baseline="0" noProof="0">
              <a:ln>
                <a:noFill/>
              </a:ln>
              <a:solidFill>
                <a:schemeClr val="tx1"/>
              </a:solidFill>
              <a:effectLst>
                <a:outerShdw blurRad="38100" dist="38100" dir="2700000" algn="tl">
                  <a:srgbClr val="000000"/>
                </a:outerShdw>
              </a:effectLst>
              <a:uLnTx/>
              <a:uFillTx/>
              <a:latin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400" i="0" u="none" strike="noStrike" kern="1200" cap="none" spc="0" normalizeH="0" baseline="0" noProof="0">
                <a:ln>
                  <a:noFill/>
                </a:ln>
                <a:solidFill>
                  <a:schemeClr val="tx1"/>
                </a:solidFill>
                <a:effectLst>
                  <a:outerShdw blurRad="38100" dist="38100" dir="2700000" algn="tl">
                    <a:srgbClr val="000000"/>
                  </a:outerShdw>
                </a:effectLst>
                <a:uLnTx/>
                <a:uFillTx/>
                <a:latin typeface="宋体" panose="02010600030101010101" pitchFamily="2" charset="-122"/>
                <a:cs typeface="+mn-cs"/>
              </a:rPr>
              <a:t>1916～1919年5月</a:t>
            </a:r>
            <a:r>
              <a:rPr kumimoji="0" lang="en-US" altLang="zh-CN" sz="2400" i="0" u="none" strike="noStrike" kern="1200" cap="none" spc="0" normalizeH="0" baseline="0" noProof="0">
                <a:ln>
                  <a:noFill/>
                </a:ln>
                <a:solidFill>
                  <a:srgbClr val="C00000"/>
                </a:solidFill>
                <a:effectLst>
                  <a:outerShdw blurRad="38100" dist="38100" dir="2700000" algn="tl">
                    <a:srgbClr val="000000"/>
                  </a:outerShdw>
                </a:effectLst>
                <a:uLnTx/>
                <a:uFillTx/>
                <a:latin typeface="宋体" panose="02010600030101010101" pitchFamily="2" charset="-122"/>
                <a:cs typeface="+mn-cs"/>
              </a:rPr>
              <a:t>北洋政府共借外债</a:t>
            </a:r>
            <a:r>
              <a:rPr kumimoji="0" lang="en-US" altLang="zh-CN" sz="2400" i="0" u="none" strike="noStrike" kern="1200" cap="none" spc="0" normalizeH="0" baseline="0" noProof="0">
                <a:ln>
                  <a:noFill/>
                </a:ln>
                <a:solidFill>
                  <a:schemeClr val="tx1"/>
                </a:solidFill>
                <a:effectLst>
                  <a:outerShdw blurRad="38100" dist="38100" dir="2700000" algn="tl">
                    <a:srgbClr val="000000"/>
                  </a:outerShdw>
                </a:effectLst>
                <a:uLnTx/>
                <a:uFillTx/>
                <a:latin typeface="宋体" panose="02010600030101010101" pitchFamily="2" charset="-122"/>
                <a:cs typeface="+mn-cs"/>
              </a:rPr>
              <a:t>100多次，债权国包括：日、美、英、法、德、俄、比、荷等国，以中国的银行、矿山、交通、税收、国库券为担保。</a:t>
            </a:r>
            <a:endParaRPr kumimoji="0" lang="en-US" altLang="zh-CN" sz="2400" i="0" u="none" strike="noStrike" kern="1200" cap="none" spc="0" normalizeH="0" baseline="0" noProof="0">
              <a:ln>
                <a:noFill/>
              </a:ln>
              <a:solidFill>
                <a:schemeClr val="tx1"/>
              </a:solidFill>
              <a:effectLst>
                <a:outerShdw blurRad="38100" dist="38100" dir="2700000" algn="tl">
                  <a:srgbClr val="000000"/>
                </a:outerShdw>
              </a:effectLst>
              <a:uLnTx/>
              <a:uFillTx/>
              <a:latin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400" i="0" u="none" strike="noStrike" kern="1200" cap="none" spc="0" normalizeH="0" baseline="0" noProof="0">
                <a:ln>
                  <a:noFill/>
                </a:ln>
                <a:solidFill>
                  <a:schemeClr val="tx1"/>
                </a:solidFill>
                <a:effectLst>
                  <a:outerShdw blurRad="38100" dist="38100" dir="2700000" algn="tl">
                    <a:srgbClr val="000000"/>
                  </a:outerShdw>
                </a:effectLst>
                <a:uLnTx/>
                <a:uFillTx/>
                <a:latin typeface="宋体" panose="02010600030101010101" pitchFamily="2" charset="-122"/>
                <a:cs typeface="+mn-cs"/>
              </a:rPr>
              <a:t>日本首相寺内称：在他任期内1916～1918年日本对华借款3倍于前，日本在华权利何止十倍于二十一条。</a:t>
            </a:r>
            <a:endParaRPr kumimoji="0" lang="en-US" altLang="zh-CN" sz="2400" i="0" u="none" strike="noStrike" kern="1200" cap="none" spc="0" normalizeH="0" baseline="0" noProof="0">
              <a:ln>
                <a:noFill/>
              </a:ln>
              <a:solidFill>
                <a:schemeClr val="tx1"/>
              </a:solidFill>
              <a:effectLst>
                <a:outerShdw blurRad="38100" dist="38100" dir="2700000" algn="tl">
                  <a:srgbClr val="000000"/>
                </a:outerShdw>
              </a:effectLst>
              <a:uLnTx/>
              <a:uFillTx/>
              <a:latin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400" i="0" u="none" strike="noStrike" kern="1200" cap="none" spc="0" normalizeH="0" baseline="0" noProof="0">
                <a:ln>
                  <a:noFill/>
                </a:ln>
                <a:solidFill>
                  <a:schemeClr val="tx1"/>
                </a:solidFill>
                <a:effectLst>
                  <a:outerShdw blurRad="38100" dist="38100" dir="2700000" algn="tl">
                    <a:srgbClr val="000000"/>
                  </a:outerShdw>
                </a:effectLst>
                <a:uLnTx/>
                <a:uFillTx/>
                <a:latin typeface="宋体" panose="02010600030101010101" pitchFamily="2" charset="-122"/>
                <a:cs typeface="+mn-cs"/>
              </a:rPr>
              <a:t>袁世凯死后，军阀割据局面形成，大小军阀各霸一方，连年内战，社会上到处打打杀杀，人民生活凄凄惨惨，阶级矛盾尖锐。</a:t>
            </a:r>
            <a:endParaRPr kumimoji="0" lang="en-US" altLang="zh-CN" sz="2400" i="0" u="none" strike="noStrike" kern="1200" cap="none" spc="0" normalizeH="0" baseline="0" noProof="0">
              <a:ln>
                <a:noFill/>
              </a:ln>
              <a:solidFill>
                <a:schemeClr val="tx1"/>
              </a:solidFill>
              <a:effectLst>
                <a:outerShdw blurRad="38100" dist="38100" dir="2700000" algn="tl">
                  <a:srgbClr val="000000"/>
                </a:outerShdw>
              </a:effectLst>
              <a:uLnTx/>
              <a:uFillTx/>
              <a:latin typeface="宋体" panose="02010600030101010101" pitchFamily="2" charset="-122"/>
              <a:cs typeface="+mn-cs"/>
            </a:endParaRPr>
          </a:p>
        </p:txBody>
      </p:sp>
      <p:sp>
        <p:nvSpPr>
          <p:cNvPr id="251915" name="Rectangle 11"/>
          <p:cNvSpPr/>
          <p:nvPr/>
        </p:nvSpPr>
        <p:spPr>
          <a:xfrm>
            <a:off x="0" y="4925695"/>
            <a:ext cx="9143365" cy="1798320"/>
          </a:xfrm>
          <a:prstGeom prst="rect">
            <a:avLst/>
          </a:prstGeom>
          <a:solidFill>
            <a:srgbClr val="000000"/>
          </a:solidFill>
          <a:ln w="9525">
            <a:noFill/>
          </a:ln>
        </p:spPr>
        <p:txBody>
          <a:bodyPr wrap="square">
            <a:spAutoFit/>
          </a:bodyPr>
          <a:lstStyle/>
          <a:p>
            <a:pPr lvl="0" eaLnBrk="1" hangingPunct="1"/>
            <a:r>
              <a:rPr lang="zh-CN" altLang="en-US" sz="3600" dirty="0">
                <a:solidFill>
                  <a:srgbClr val="FFFF00"/>
                </a:solidFill>
                <a:latin typeface="Arial" panose="020B0604020202020204" pitchFamily="34" charset="0"/>
                <a:ea typeface="黑体" panose="02010609060101010101" pitchFamily="2" charset="-122"/>
              </a:rPr>
              <a:t>国内因素：</a:t>
            </a:r>
            <a:r>
              <a:rPr lang="en-US" altLang="zh-CN" sz="3600" dirty="0">
                <a:solidFill>
                  <a:srgbClr val="FFFF00"/>
                </a:solidFill>
                <a:latin typeface="Arial" panose="020B0604020202020204" pitchFamily="34" charset="0"/>
                <a:ea typeface="黑体" panose="02010609060101010101" pitchFamily="2" charset="-122"/>
              </a:rPr>
              <a:t>1</a:t>
            </a:r>
            <a:r>
              <a:rPr lang="zh-CN" altLang="en-US" sz="3600" dirty="0">
                <a:solidFill>
                  <a:srgbClr val="FFFF00"/>
                </a:solidFill>
                <a:latin typeface="Arial" panose="020B0604020202020204" pitchFamily="34" charset="0"/>
                <a:ea typeface="黑体" panose="02010609060101010101" pitchFamily="2" charset="-122"/>
              </a:rPr>
              <a:t>、</a:t>
            </a:r>
            <a:r>
              <a:rPr lang="zh-CN" altLang="en-US" sz="3600" b="1" dirty="0">
                <a:solidFill>
                  <a:srgbClr val="FFFF00"/>
                </a:solidFill>
                <a:ea typeface="黑体" panose="02010609060101010101" pitchFamily="2" charset="-122"/>
                <a:sym typeface="+mn-ea"/>
              </a:rPr>
              <a:t>北洋军阀对外卖国，对内剥削百姓，军阀混战不断，</a:t>
            </a:r>
            <a:r>
              <a:rPr lang="zh-CN" altLang="en-US" sz="3600" b="1" dirty="0">
                <a:solidFill>
                  <a:srgbClr val="FF0000"/>
                </a:solidFill>
                <a:ea typeface="黑体" panose="02010609060101010101" pitchFamily="2" charset="-122"/>
                <a:sym typeface="+mn-ea"/>
              </a:rPr>
              <a:t>阶级矛盾尖锐。</a:t>
            </a:r>
            <a:endParaRPr lang="zh-CN" altLang="en-US" sz="3600" b="1" i="0" u="none" dirty="0">
              <a:solidFill>
                <a:srgbClr val="FF0000"/>
              </a:solidFill>
              <a:latin typeface="Arial" panose="020B0604020202020204" pitchFamily="34" charset="0"/>
              <a:ea typeface="黑体" panose="02010609060101010101" pitchFamily="2" charset="-122"/>
              <a:sym typeface="+mn-ea"/>
            </a:endParaRPr>
          </a:p>
          <a:p>
            <a:pPr lvl="0" eaLnBrk="1" hangingPunct="1"/>
            <a:endParaRPr lang="zh-CN" altLang="en-US" sz="4000" dirty="0">
              <a:solidFill>
                <a:srgbClr val="FFFF00"/>
              </a:solidFill>
              <a:latin typeface="Arial" panose="020B0604020202020204" pitchFamily="34" charset="0"/>
              <a:ea typeface="黑体" panose="02010609060101010101" pitchFamily="2" charset="-122"/>
            </a:endParaRPr>
          </a:p>
        </p:txBody>
      </p:sp>
      <p:sp>
        <p:nvSpPr>
          <p:cNvPr id="7175" name="Text Box 2"/>
          <p:cNvSpPr txBox="1"/>
          <p:nvPr/>
        </p:nvSpPr>
        <p:spPr>
          <a:xfrm>
            <a:off x="215265" y="243840"/>
            <a:ext cx="3143250" cy="640080"/>
          </a:xfrm>
          <a:prstGeom prst="rect">
            <a:avLst/>
          </a:prstGeom>
          <a:noFill/>
          <a:ln w="19050" cap="flat" cmpd="sng">
            <a:solidFill>
              <a:srgbClr val="0000FF"/>
            </a:solidFill>
            <a:prstDash val="solid"/>
            <a:miter/>
            <a:headEnd type="none" w="med" len="med"/>
            <a:tailEnd type="none" w="med" len="med"/>
          </a:ln>
        </p:spPr>
        <p:txBody>
          <a:bodyPr wrap="square">
            <a:spAutoFit/>
          </a:bodyPr>
          <a:lstStyle/>
          <a:p>
            <a:pPr lvl="0" eaLnBrk="1" hangingPunct="1">
              <a:spcBef>
                <a:spcPct val="50000"/>
              </a:spcBef>
            </a:pPr>
            <a:r>
              <a:rPr lang="zh-CN" altLang="en-US" sz="3600" b="1" dirty="0">
                <a:latin typeface="Arial" panose="020B0604020202020204" pitchFamily="34" charset="0"/>
                <a:ea typeface="黑体" panose="02010609060101010101" pitchFamily="2" charset="-122"/>
              </a:rPr>
              <a:t>第二组史料</a:t>
            </a:r>
            <a:endParaRPr lang="zh-CN" altLang="en-US" sz="3600" b="1" dirty="0">
              <a:latin typeface="Arial" panose="020B0604020202020204" pitchFamily="34" charset="0"/>
              <a:ea typeface="黑体" panose="02010609060101010101" pitchFamily="2"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ppt_x"/>
                                          </p:val>
                                        </p:tav>
                                        <p:tav tm="100000">
                                          <p:val>
                                            <p:strVal val="#ppt_x"/>
                                          </p:val>
                                        </p:tav>
                                      </p:tavLst>
                                    </p:anim>
                                    <p:anim calcmode="lin" valueType="num">
                                      <p:cBhvr additive="base">
                                        <p:cTn id="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1913"/>
                                        </p:tgtEl>
                                        <p:attrNameLst>
                                          <p:attrName>style.visibility</p:attrName>
                                        </p:attrNameLst>
                                      </p:cBhvr>
                                      <p:to>
                                        <p:strVal val="visible"/>
                                      </p:to>
                                    </p:set>
                                    <p:anim calcmode="lin" valueType="num">
                                      <p:cBhvr additive="base">
                                        <p:cTn id="13" dur="500" fill="hold"/>
                                        <p:tgtEl>
                                          <p:spTgt spid="251913"/>
                                        </p:tgtEl>
                                        <p:attrNameLst>
                                          <p:attrName>ppt_x</p:attrName>
                                        </p:attrNameLst>
                                      </p:cBhvr>
                                      <p:tavLst>
                                        <p:tav tm="0">
                                          <p:val>
                                            <p:strVal val="#ppt_x"/>
                                          </p:val>
                                        </p:tav>
                                        <p:tav tm="100000">
                                          <p:val>
                                            <p:strVal val="#ppt_x"/>
                                          </p:val>
                                        </p:tav>
                                      </p:tavLst>
                                    </p:anim>
                                    <p:anim calcmode="lin" valueType="num">
                                      <p:cBhvr additive="base">
                                        <p:cTn id="14" dur="500" fill="hold"/>
                                        <p:tgtEl>
                                          <p:spTgt spid="2519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1915"/>
                                        </p:tgtEl>
                                        <p:attrNameLst>
                                          <p:attrName>style.visibility</p:attrName>
                                        </p:attrNameLst>
                                      </p:cBhvr>
                                      <p:to>
                                        <p:strVal val="visible"/>
                                      </p:to>
                                    </p:set>
                                    <p:anim calcmode="lin" valueType="num">
                                      <p:cBhvr additive="base">
                                        <p:cTn id="19" dur="500" fill="hold"/>
                                        <p:tgtEl>
                                          <p:spTgt spid="251915"/>
                                        </p:tgtEl>
                                        <p:attrNameLst>
                                          <p:attrName>ppt_x</p:attrName>
                                        </p:attrNameLst>
                                      </p:cBhvr>
                                      <p:tavLst>
                                        <p:tav tm="0">
                                          <p:val>
                                            <p:strVal val="#ppt_x"/>
                                          </p:val>
                                        </p:tav>
                                        <p:tav tm="100000">
                                          <p:val>
                                            <p:strVal val="#ppt_x"/>
                                          </p:val>
                                        </p:tav>
                                      </p:tavLst>
                                    </p:anim>
                                    <p:anim calcmode="lin" valueType="num">
                                      <p:cBhvr additive="base">
                                        <p:cTn id="20" dur="500" fill="hold"/>
                                        <p:tgtEl>
                                          <p:spTgt spid="251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3" grpId="0" animBg="1"/>
      <p:bldP spid="251915" grpId="0" bldLvl="0" animBg="1"/>
      <p:bldP spid="71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p:nvPr/>
        </p:nvSpPr>
        <p:spPr>
          <a:xfrm>
            <a:off x="107950" y="152400"/>
            <a:ext cx="3702050" cy="640080"/>
          </a:xfrm>
          <a:prstGeom prst="rect">
            <a:avLst/>
          </a:prstGeom>
          <a:noFill/>
          <a:ln w="19050" cap="flat" cmpd="sng">
            <a:solidFill>
              <a:srgbClr val="0000FF"/>
            </a:solidFill>
            <a:prstDash val="solid"/>
            <a:miter/>
            <a:headEnd type="none" w="med" len="med"/>
            <a:tailEnd type="none" w="med" len="med"/>
          </a:ln>
        </p:spPr>
        <p:txBody>
          <a:bodyPr wrap="square">
            <a:spAutoFit/>
          </a:bodyPr>
          <a:lstStyle/>
          <a:p>
            <a:pPr lvl="0" eaLnBrk="1" hangingPunct="1">
              <a:spcBef>
                <a:spcPct val="50000"/>
              </a:spcBef>
            </a:pPr>
            <a:r>
              <a:rPr lang="zh-CN" altLang="en-US" sz="3600" b="1" dirty="0">
                <a:latin typeface="Arial" panose="020B0604020202020204" pitchFamily="34" charset="0"/>
                <a:ea typeface="黑体" panose="02010609060101010101" pitchFamily="2" charset="-122"/>
              </a:rPr>
              <a:t>第二组史料</a:t>
            </a:r>
            <a:endParaRPr lang="zh-CN" altLang="en-US" sz="3600" b="1" dirty="0">
              <a:latin typeface="Arial" panose="020B0604020202020204" pitchFamily="34" charset="0"/>
              <a:ea typeface="黑体" panose="02010609060101010101" pitchFamily="2" charset="-122"/>
            </a:endParaRPr>
          </a:p>
        </p:txBody>
      </p:sp>
      <p:sp>
        <p:nvSpPr>
          <p:cNvPr id="8196" name="Rectangle 4"/>
          <p:cNvSpPr/>
          <p:nvPr/>
        </p:nvSpPr>
        <p:spPr>
          <a:xfrm>
            <a:off x="38100" y="975360"/>
            <a:ext cx="9034780" cy="3992880"/>
          </a:xfrm>
          <a:prstGeom prst="rect">
            <a:avLst/>
          </a:prstGeom>
          <a:solidFill>
            <a:srgbClr val="000000">
              <a:alpha val="72156"/>
            </a:srgbClr>
          </a:solidFill>
          <a:ln w="28575" cap="flat" cmpd="sng">
            <a:solidFill>
              <a:srgbClr val="808080"/>
            </a:solidFill>
            <a:prstDash val="solid"/>
            <a:miter/>
            <a:headEnd type="none" w="med" len="med"/>
            <a:tailEnd type="none" w="med" len="med"/>
          </a:ln>
        </p:spPr>
        <p:txBody>
          <a:bodyPr wrap="square">
            <a:spAutoFit/>
          </a:bodyPr>
          <a:lstStyle/>
          <a:p>
            <a:pPr lvl="0" eaLnBrk="1" hangingPunct="1"/>
            <a:r>
              <a:rPr lang="zh-CN" altLang="zh-CN" sz="3200" dirty="0">
                <a:solidFill>
                  <a:schemeClr val="bg1"/>
                </a:solidFill>
                <a:latin typeface="黑体" panose="02010609060101010101" pitchFamily="2" charset="-122"/>
                <a:ea typeface="黑体" panose="02010609060101010101" pitchFamily="2" charset="-122"/>
              </a:rPr>
              <a:t>1872</a:t>
            </a:r>
            <a:r>
              <a:rPr lang="zh-CN" altLang="zh-CN" sz="3200" dirty="0">
                <a:solidFill>
                  <a:schemeClr val="bg1"/>
                </a:solidFill>
                <a:latin typeface="Arial" panose="020B0604020202020204" pitchFamily="34" charset="0"/>
                <a:ea typeface="黑体" panose="02010609060101010101" pitchFamily="2" charset="-122"/>
              </a:rPr>
              <a:t>—</a:t>
            </a:r>
            <a:r>
              <a:rPr lang="zh-CN" altLang="zh-CN" sz="3200" dirty="0">
                <a:solidFill>
                  <a:schemeClr val="bg1"/>
                </a:solidFill>
                <a:latin typeface="黑体" panose="02010609060101010101" pitchFamily="2" charset="-122"/>
                <a:ea typeface="黑体" panose="02010609060101010101" pitchFamily="2" charset="-122"/>
              </a:rPr>
              <a:t>1894</a:t>
            </a:r>
            <a:r>
              <a:rPr lang="zh-CN" altLang="en-US" sz="3200" dirty="0">
                <a:solidFill>
                  <a:schemeClr val="bg1"/>
                </a:solidFill>
                <a:latin typeface="黑体" panose="02010609060101010101" pitchFamily="2" charset="-122"/>
                <a:ea typeface="黑体" panose="02010609060101010101" pitchFamily="2" charset="-122"/>
              </a:rPr>
              <a:t>年中国境内近代工业</a:t>
            </a:r>
            <a:r>
              <a:rPr lang="zh-CN" altLang="zh-CN" sz="3200" dirty="0">
                <a:solidFill>
                  <a:schemeClr val="bg1"/>
                </a:solidFill>
                <a:latin typeface="黑体" panose="02010609060101010101" pitchFamily="2" charset="-122"/>
                <a:ea typeface="黑体" panose="02010609060101010101" pitchFamily="2" charset="-122"/>
              </a:rPr>
              <a:t>175</a:t>
            </a:r>
            <a:r>
              <a:rPr lang="zh-CN" altLang="en-US" sz="3200" dirty="0">
                <a:solidFill>
                  <a:schemeClr val="bg1"/>
                </a:solidFill>
                <a:latin typeface="黑体" panose="02010609060101010101" pitchFamily="2" charset="-122"/>
                <a:ea typeface="黑体" panose="02010609060101010101" pitchFamily="2" charset="-122"/>
              </a:rPr>
              <a:t>家；</a:t>
            </a:r>
            <a:r>
              <a:rPr lang="zh-CN" altLang="zh-CN" sz="3200" dirty="0">
                <a:solidFill>
                  <a:schemeClr val="bg1"/>
                </a:solidFill>
                <a:latin typeface="黑体" panose="02010609060101010101" pitchFamily="2" charset="-122"/>
                <a:ea typeface="黑体" panose="02010609060101010101" pitchFamily="2" charset="-122"/>
              </a:rPr>
              <a:t>1895</a:t>
            </a:r>
            <a:r>
              <a:rPr lang="zh-CN" altLang="zh-CN" sz="3200" dirty="0">
                <a:solidFill>
                  <a:schemeClr val="bg1"/>
                </a:solidFill>
                <a:latin typeface="Arial" panose="020B0604020202020204" pitchFamily="34" charset="0"/>
                <a:ea typeface="黑体" panose="02010609060101010101" pitchFamily="2" charset="-122"/>
              </a:rPr>
              <a:t>—</a:t>
            </a:r>
            <a:r>
              <a:rPr lang="zh-CN" altLang="zh-CN" sz="3200" dirty="0">
                <a:solidFill>
                  <a:schemeClr val="bg1"/>
                </a:solidFill>
                <a:latin typeface="黑体" panose="02010609060101010101" pitchFamily="2" charset="-122"/>
                <a:ea typeface="黑体" panose="02010609060101010101" pitchFamily="2" charset="-122"/>
              </a:rPr>
              <a:t>1913</a:t>
            </a:r>
            <a:r>
              <a:rPr lang="zh-CN" altLang="en-US" sz="3200" dirty="0">
                <a:solidFill>
                  <a:schemeClr val="bg1"/>
                </a:solidFill>
                <a:latin typeface="黑体" panose="02010609060101010101" pitchFamily="2" charset="-122"/>
                <a:ea typeface="黑体" panose="02010609060101010101" pitchFamily="2" charset="-122"/>
              </a:rPr>
              <a:t>年中国境内近代工业</a:t>
            </a:r>
            <a:r>
              <a:rPr lang="zh-CN" altLang="zh-CN" sz="3200" dirty="0">
                <a:solidFill>
                  <a:schemeClr val="bg1"/>
                </a:solidFill>
                <a:latin typeface="黑体" panose="02010609060101010101" pitchFamily="2" charset="-122"/>
                <a:ea typeface="黑体" panose="02010609060101010101" pitchFamily="2" charset="-122"/>
              </a:rPr>
              <a:t>685</a:t>
            </a:r>
            <a:r>
              <a:rPr lang="zh-CN" altLang="en-US" sz="3200" dirty="0">
                <a:solidFill>
                  <a:schemeClr val="bg1"/>
                </a:solidFill>
                <a:latin typeface="黑体" panose="02010609060101010101" pitchFamily="2" charset="-122"/>
                <a:ea typeface="黑体" panose="02010609060101010101" pitchFamily="2" charset="-122"/>
              </a:rPr>
              <a:t>家；</a:t>
            </a:r>
            <a:r>
              <a:rPr lang="zh-CN" altLang="zh-CN" sz="3200" dirty="0">
                <a:solidFill>
                  <a:schemeClr val="bg1"/>
                </a:solidFill>
                <a:latin typeface="黑体" panose="02010609060101010101" pitchFamily="2" charset="-122"/>
                <a:ea typeface="黑体" panose="02010609060101010101" pitchFamily="2" charset="-122"/>
              </a:rPr>
              <a:t>1913</a:t>
            </a:r>
            <a:r>
              <a:rPr lang="zh-CN" altLang="zh-CN" sz="3200" dirty="0">
                <a:solidFill>
                  <a:schemeClr val="bg1"/>
                </a:solidFill>
                <a:latin typeface="Arial" panose="020B0604020202020204" pitchFamily="34" charset="0"/>
                <a:ea typeface="黑体" panose="02010609060101010101" pitchFamily="2" charset="-122"/>
              </a:rPr>
              <a:t>—</a:t>
            </a:r>
            <a:r>
              <a:rPr lang="zh-CN" altLang="zh-CN" sz="3200" dirty="0">
                <a:solidFill>
                  <a:schemeClr val="bg1"/>
                </a:solidFill>
                <a:latin typeface="黑体" panose="02010609060101010101" pitchFamily="2" charset="-122"/>
                <a:ea typeface="黑体" panose="02010609060101010101" pitchFamily="2" charset="-122"/>
              </a:rPr>
              <a:t>1919</a:t>
            </a:r>
            <a:r>
              <a:rPr lang="zh-CN" altLang="en-US" sz="3200" dirty="0">
                <a:solidFill>
                  <a:schemeClr val="bg1"/>
                </a:solidFill>
                <a:latin typeface="黑体" panose="02010609060101010101" pitchFamily="2" charset="-122"/>
                <a:ea typeface="黑体" panose="02010609060101010101" pitchFamily="2" charset="-122"/>
              </a:rPr>
              <a:t>年，中国新建厂矿有</a:t>
            </a:r>
            <a:r>
              <a:rPr lang="zh-CN" altLang="zh-CN" sz="3200" dirty="0">
                <a:solidFill>
                  <a:schemeClr val="bg1"/>
                </a:solidFill>
                <a:latin typeface="黑体" panose="02010609060101010101" pitchFamily="2" charset="-122"/>
                <a:ea typeface="黑体" panose="02010609060101010101" pitchFamily="2" charset="-122"/>
              </a:rPr>
              <a:t>600</a:t>
            </a:r>
            <a:r>
              <a:rPr lang="zh-CN" altLang="en-US" sz="3200" dirty="0">
                <a:solidFill>
                  <a:schemeClr val="bg1"/>
                </a:solidFill>
                <a:latin typeface="黑体" panose="02010609060101010101" pitchFamily="2" charset="-122"/>
                <a:ea typeface="黑体" panose="02010609060101010101" pitchFamily="2" charset="-122"/>
              </a:rPr>
              <a:t>多家，新增资本达一亿三千多万元，</a:t>
            </a:r>
            <a:r>
              <a:rPr lang="zh-CN" altLang="en-US" sz="3200" dirty="0">
                <a:solidFill>
                  <a:srgbClr val="FFFF00"/>
                </a:solidFill>
                <a:latin typeface="黑体" panose="02010609060101010101" pitchFamily="2" charset="-122"/>
                <a:ea typeface="黑体" panose="02010609060101010101" pitchFamily="2" charset="-122"/>
              </a:rPr>
              <a:t>超过了过去半个世纪</a:t>
            </a:r>
            <a:r>
              <a:rPr lang="zh-CN" altLang="en-US" sz="3200" dirty="0">
                <a:solidFill>
                  <a:schemeClr val="bg1"/>
                </a:solidFill>
                <a:latin typeface="黑体" panose="02010609060101010101" pitchFamily="2" charset="-122"/>
                <a:ea typeface="黑体" panose="02010609060101010101" pitchFamily="2" charset="-122"/>
              </a:rPr>
              <a:t>。</a:t>
            </a:r>
            <a:endParaRPr lang="zh-CN" altLang="en-US" sz="3200" dirty="0">
              <a:solidFill>
                <a:schemeClr val="bg1"/>
              </a:solidFill>
              <a:latin typeface="黑体" panose="02010609060101010101" pitchFamily="2" charset="-122"/>
              <a:ea typeface="黑体" panose="02010609060101010101" pitchFamily="2" charset="-122"/>
            </a:endParaRPr>
          </a:p>
          <a:p>
            <a:pPr lvl="0" eaLnBrk="1" hangingPunct="1"/>
            <a:r>
              <a:rPr lang="zh-CN" altLang="en-US" sz="3200" dirty="0">
                <a:solidFill>
                  <a:schemeClr val="bg1"/>
                </a:solidFill>
                <a:latin typeface="黑体" panose="02010609060101010101" pitchFamily="2" charset="-122"/>
                <a:ea typeface="黑体" panose="02010609060101010101" pitchFamily="2" charset="-122"/>
              </a:rPr>
              <a:t>辛亥革命前产业工人达</a:t>
            </a:r>
            <a:r>
              <a:rPr lang="zh-CN" altLang="zh-CN" sz="3200" dirty="0">
                <a:solidFill>
                  <a:schemeClr val="bg1"/>
                </a:solidFill>
                <a:latin typeface="黑体" panose="02010609060101010101" pitchFamily="2" charset="-122"/>
                <a:ea typeface="黑体" panose="02010609060101010101" pitchFamily="2" charset="-122"/>
              </a:rPr>
              <a:t>50</a:t>
            </a:r>
            <a:r>
              <a:rPr lang="zh-CN" altLang="en-US" sz="3200" dirty="0">
                <a:solidFill>
                  <a:schemeClr val="bg1"/>
                </a:solidFill>
                <a:latin typeface="黑体" panose="02010609060101010101" pitchFamily="2" charset="-122"/>
                <a:ea typeface="黑体" panose="02010609060101010101" pitchFamily="2" charset="-122"/>
              </a:rPr>
              <a:t>万</a:t>
            </a:r>
            <a:r>
              <a:rPr lang="zh-CN" altLang="zh-CN" sz="3200" dirty="0">
                <a:solidFill>
                  <a:schemeClr val="bg1"/>
                </a:solidFill>
                <a:latin typeface="Arial" panose="020B0604020202020204" pitchFamily="34" charset="0"/>
                <a:ea typeface="黑体" panose="02010609060101010101" pitchFamily="2" charset="-122"/>
              </a:rPr>
              <a:t>—</a:t>
            </a:r>
            <a:r>
              <a:rPr lang="zh-CN" altLang="zh-CN" sz="3200" dirty="0">
                <a:solidFill>
                  <a:schemeClr val="bg1"/>
                </a:solidFill>
                <a:latin typeface="黑体" panose="02010609060101010101" pitchFamily="2" charset="-122"/>
                <a:ea typeface="黑体" panose="02010609060101010101" pitchFamily="2" charset="-122"/>
              </a:rPr>
              <a:t>60</a:t>
            </a:r>
            <a:r>
              <a:rPr lang="zh-CN" altLang="en-US" sz="3200" dirty="0">
                <a:solidFill>
                  <a:schemeClr val="bg1"/>
                </a:solidFill>
                <a:latin typeface="黑体" panose="02010609060101010101" pitchFamily="2" charset="-122"/>
                <a:ea typeface="黑体" panose="02010609060101010101" pitchFamily="2" charset="-122"/>
              </a:rPr>
              <a:t>万人；</a:t>
            </a:r>
            <a:r>
              <a:rPr lang="zh-CN" altLang="zh-CN" sz="3200" dirty="0">
                <a:solidFill>
                  <a:srgbClr val="FFFF00"/>
                </a:solidFill>
                <a:latin typeface="黑体" panose="02010609060101010101" pitchFamily="2" charset="-122"/>
                <a:ea typeface="黑体" panose="02010609060101010101" pitchFamily="2" charset="-122"/>
              </a:rPr>
              <a:t>1919</a:t>
            </a:r>
            <a:r>
              <a:rPr lang="zh-CN" altLang="en-US" sz="3200" dirty="0">
                <a:solidFill>
                  <a:srgbClr val="FFFF00"/>
                </a:solidFill>
                <a:latin typeface="黑体" panose="02010609060101010101" pitchFamily="2" charset="-122"/>
                <a:ea typeface="黑体" panose="02010609060101010101" pitchFamily="2" charset="-122"/>
              </a:rPr>
              <a:t>年产业工人达</a:t>
            </a:r>
            <a:r>
              <a:rPr lang="zh-CN" altLang="zh-CN" sz="3200" dirty="0">
                <a:solidFill>
                  <a:srgbClr val="FFFF00"/>
                </a:solidFill>
                <a:latin typeface="黑体" panose="02010609060101010101" pitchFamily="2" charset="-122"/>
                <a:ea typeface="黑体" panose="02010609060101010101" pitchFamily="2" charset="-122"/>
              </a:rPr>
              <a:t>200</a:t>
            </a:r>
            <a:r>
              <a:rPr lang="zh-CN" altLang="en-US" sz="3200" dirty="0">
                <a:solidFill>
                  <a:srgbClr val="FFFF00"/>
                </a:solidFill>
                <a:latin typeface="黑体" panose="02010609060101010101" pitchFamily="2" charset="-122"/>
                <a:ea typeface="黑体" panose="02010609060101010101" pitchFamily="2" charset="-122"/>
              </a:rPr>
              <a:t>万，手工工场工人和店员已增至</a:t>
            </a:r>
            <a:r>
              <a:rPr lang="zh-CN" altLang="zh-CN" sz="3200" dirty="0">
                <a:solidFill>
                  <a:srgbClr val="FFFF00"/>
                </a:solidFill>
                <a:latin typeface="黑体" panose="02010609060101010101" pitchFamily="2" charset="-122"/>
                <a:ea typeface="黑体" panose="02010609060101010101" pitchFamily="2" charset="-122"/>
              </a:rPr>
              <a:t>1200</a:t>
            </a:r>
            <a:r>
              <a:rPr lang="zh-CN" altLang="en-US" sz="3200" dirty="0">
                <a:solidFill>
                  <a:srgbClr val="FFFF00"/>
                </a:solidFill>
                <a:latin typeface="黑体" panose="02010609060101010101" pitchFamily="2" charset="-122"/>
                <a:ea typeface="黑体" panose="02010609060101010101" pitchFamily="2" charset="-122"/>
              </a:rPr>
              <a:t>万</a:t>
            </a:r>
            <a:r>
              <a:rPr lang="zh-CN" altLang="en-US" sz="3200" dirty="0">
                <a:solidFill>
                  <a:schemeClr val="bg1"/>
                </a:solidFill>
                <a:latin typeface="黑体" panose="02010609060101010101" pitchFamily="2" charset="-122"/>
                <a:ea typeface="黑体" panose="02010609060101010101" pitchFamily="2" charset="-122"/>
              </a:rPr>
              <a:t>；</a:t>
            </a:r>
            <a:r>
              <a:rPr lang="zh-CN" altLang="zh-CN" sz="3200" dirty="0">
                <a:solidFill>
                  <a:schemeClr val="bg1"/>
                </a:solidFill>
                <a:latin typeface="黑体" panose="02010609060101010101" pitchFamily="2" charset="-122"/>
                <a:ea typeface="黑体" panose="02010609060101010101" pitchFamily="2" charset="-122"/>
              </a:rPr>
              <a:t>1912</a:t>
            </a:r>
            <a:r>
              <a:rPr lang="zh-CN" altLang="zh-CN" sz="3200" dirty="0">
                <a:solidFill>
                  <a:schemeClr val="bg1"/>
                </a:solidFill>
                <a:latin typeface="Arial" panose="020B0604020202020204" pitchFamily="34" charset="0"/>
                <a:ea typeface="黑体" panose="02010609060101010101" pitchFamily="2" charset="-122"/>
              </a:rPr>
              <a:t>—</a:t>
            </a:r>
            <a:r>
              <a:rPr lang="zh-CN" altLang="zh-CN" sz="3200" dirty="0">
                <a:solidFill>
                  <a:schemeClr val="bg1"/>
                </a:solidFill>
                <a:latin typeface="黑体" panose="02010609060101010101" pitchFamily="2" charset="-122"/>
                <a:ea typeface="黑体" panose="02010609060101010101" pitchFamily="2" charset="-122"/>
              </a:rPr>
              <a:t>1919</a:t>
            </a:r>
            <a:r>
              <a:rPr lang="zh-CN" altLang="en-US" sz="3200" dirty="0">
                <a:solidFill>
                  <a:schemeClr val="bg1"/>
                </a:solidFill>
                <a:latin typeface="黑体" panose="02010609060101010101" pitchFamily="2" charset="-122"/>
                <a:ea typeface="黑体" panose="02010609060101010101" pitchFamily="2" charset="-122"/>
              </a:rPr>
              <a:t>年的</a:t>
            </a:r>
            <a:r>
              <a:rPr lang="zh-CN" altLang="zh-CN" sz="3200" dirty="0">
                <a:solidFill>
                  <a:schemeClr val="bg1"/>
                </a:solidFill>
                <a:latin typeface="黑体" panose="02010609060101010101" pitchFamily="2" charset="-122"/>
                <a:ea typeface="黑体" panose="02010609060101010101" pitchFamily="2" charset="-122"/>
              </a:rPr>
              <a:t>7</a:t>
            </a:r>
            <a:r>
              <a:rPr lang="zh-CN" altLang="en-US" sz="3200" dirty="0">
                <a:solidFill>
                  <a:schemeClr val="bg1"/>
                </a:solidFill>
                <a:latin typeface="黑体" panose="02010609060101010101" pitchFamily="2" charset="-122"/>
                <a:ea typeface="黑体" panose="02010609060101010101" pitchFamily="2" charset="-122"/>
              </a:rPr>
              <a:t>年间，工人罢工</a:t>
            </a:r>
            <a:r>
              <a:rPr lang="zh-CN" altLang="zh-CN" sz="3200" dirty="0">
                <a:solidFill>
                  <a:schemeClr val="bg1"/>
                </a:solidFill>
                <a:latin typeface="黑体" panose="02010609060101010101" pitchFamily="2" charset="-122"/>
                <a:ea typeface="黑体" panose="02010609060101010101" pitchFamily="2" charset="-122"/>
              </a:rPr>
              <a:t>130</a:t>
            </a:r>
            <a:r>
              <a:rPr lang="zh-CN" altLang="en-US" sz="3200" dirty="0">
                <a:solidFill>
                  <a:schemeClr val="bg1"/>
                </a:solidFill>
                <a:latin typeface="黑体" panose="02010609060101010101" pitchFamily="2" charset="-122"/>
                <a:ea typeface="黑体" panose="02010609060101010101" pitchFamily="2" charset="-122"/>
              </a:rPr>
              <a:t>次，仅</a:t>
            </a:r>
            <a:r>
              <a:rPr lang="zh-CN" altLang="zh-CN" sz="3200" dirty="0">
                <a:solidFill>
                  <a:schemeClr val="bg1"/>
                </a:solidFill>
                <a:latin typeface="黑体" panose="02010609060101010101" pitchFamily="2" charset="-122"/>
                <a:ea typeface="黑体" panose="02010609060101010101" pitchFamily="2" charset="-122"/>
              </a:rPr>
              <a:t>1919</a:t>
            </a:r>
            <a:r>
              <a:rPr lang="zh-CN" altLang="en-US" sz="3200" dirty="0">
                <a:solidFill>
                  <a:schemeClr val="bg1"/>
                </a:solidFill>
                <a:latin typeface="黑体" panose="02010609060101010101" pitchFamily="2" charset="-122"/>
                <a:ea typeface="黑体" panose="02010609060101010101" pitchFamily="2" charset="-122"/>
              </a:rPr>
              <a:t>年的前</a:t>
            </a:r>
            <a:r>
              <a:rPr lang="zh-CN" altLang="zh-CN" sz="3200" dirty="0">
                <a:solidFill>
                  <a:schemeClr val="bg1"/>
                </a:solidFill>
                <a:latin typeface="黑体" panose="02010609060101010101" pitchFamily="2" charset="-122"/>
                <a:ea typeface="黑体" panose="02010609060101010101" pitchFamily="2" charset="-122"/>
              </a:rPr>
              <a:t>5</a:t>
            </a:r>
            <a:r>
              <a:rPr lang="zh-CN" altLang="en-US" sz="3200" dirty="0">
                <a:solidFill>
                  <a:schemeClr val="bg1"/>
                </a:solidFill>
                <a:latin typeface="黑体" panose="02010609060101010101" pitchFamily="2" charset="-122"/>
                <a:ea typeface="黑体" panose="02010609060101010101" pitchFamily="2" charset="-122"/>
              </a:rPr>
              <a:t>个月就达</a:t>
            </a:r>
            <a:r>
              <a:rPr lang="zh-CN" altLang="zh-CN" sz="3200" dirty="0">
                <a:solidFill>
                  <a:schemeClr val="bg1"/>
                </a:solidFill>
                <a:latin typeface="黑体" panose="02010609060101010101" pitchFamily="2" charset="-122"/>
                <a:ea typeface="黑体" panose="02010609060101010101" pitchFamily="2" charset="-122"/>
              </a:rPr>
              <a:t>19</a:t>
            </a:r>
            <a:r>
              <a:rPr lang="zh-CN" altLang="en-US" sz="3200" dirty="0">
                <a:solidFill>
                  <a:schemeClr val="bg1"/>
                </a:solidFill>
                <a:latin typeface="黑体" panose="02010609060101010101" pitchFamily="2" charset="-122"/>
                <a:ea typeface="黑体" panose="02010609060101010101" pitchFamily="2" charset="-122"/>
              </a:rPr>
              <a:t>次。</a:t>
            </a:r>
            <a:endParaRPr lang="zh-CN" altLang="en-US" sz="3200" dirty="0">
              <a:solidFill>
                <a:schemeClr val="bg1"/>
              </a:solidFill>
              <a:latin typeface="黑体" panose="02010609060101010101" pitchFamily="2" charset="-122"/>
              <a:ea typeface="黑体" panose="02010609060101010101" pitchFamily="2" charset="-122"/>
            </a:endParaRPr>
          </a:p>
        </p:txBody>
      </p:sp>
      <p:sp>
        <p:nvSpPr>
          <p:cNvPr id="5" name="Text Box 9"/>
          <p:cNvSpPr txBox="1"/>
          <p:nvPr/>
        </p:nvSpPr>
        <p:spPr>
          <a:xfrm>
            <a:off x="38100" y="2444115"/>
            <a:ext cx="9105265" cy="1432560"/>
          </a:xfrm>
          <a:prstGeom prst="rect">
            <a:avLst/>
          </a:prstGeom>
          <a:solidFill>
            <a:srgbClr val="000000"/>
          </a:solidFill>
          <a:ln w="9525">
            <a:noFill/>
          </a:ln>
        </p:spPr>
        <p:txBody>
          <a:bodyPr wrap="square">
            <a:spAutoFit/>
          </a:bodyPr>
          <a:lstStyle/>
          <a:p>
            <a:pPr lvl="0" eaLnBrk="1" hangingPunct="1">
              <a:spcBef>
                <a:spcPct val="50000"/>
              </a:spcBef>
            </a:pPr>
            <a:r>
              <a:rPr lang="zh-CN" altLang="en-US" sz="4400" dirty="0">
                <a:solidFill>
                  <a:srgbClr val="FFFF00"/>
                </a:solidFill>
                <a:latin typeface="Arial" panose="020B0604020202020204" pitchFamily="34" charset="0"/>
                <a:ea typeface="黑体" panose="02010609060101010101" pitchFamily="2" charset="-122"/>
              </a:rPr>
              <a:t>国内因素</a:t>
            </a:r>
            <a:r>
              <a:rPr lang="en-US" altLang="zh-CN" sz="4400" dirty="0">
                <a:solidFill>
                  <a:srgbClr val="FFFF00"/>
                </a:solidFill>
                <a:latin typeface="Arial" panose="020B0604020202020204" pitchFamily="34" charset="0"/>
                <a:ea typeface="黑体" panose="02010609060101010101" pitchFamily="2" charset="-122"/>
              </a:rPr>
              <a:t>2</a:t>
            </a:r>
            <a:r>
              <a:rPr lang="zh-CN" altLang="en-US" sz="4400" dirty="0">
                <a:solidFill>
                  <a:srgbClr val="FFFF00"/>
                </a:solidFill>
                <a:latin typeface="Arial" panose="020B0604020202020204" pitchFamily="34" charset="0"/>
                <a:ea typeface="黑体" panose="02010609060101010101" pitchFamily="2" charset="-122"/>
              </a:rPr>
              <a:t>：阶级基础：民族工业迅速发展，</a:t>
            </a:r>
            <a:r>
              <a:rPr lang="zh-CN" altLang="en-US" sz="4400" dirty="0">
                <a:solidFill>
                  <a:srgbClr val="FF0000"/>
                </a:solidFill>
                <a:latin typeface="Arial" panose="020B0604020202020204" pitchFamily="34" charset="0"/>
                <a:ea typeface="黑体" panose="02010609060101010101" pitchFamily="2" charset="-122"/>
              </a:rPr>
              <a:t>无产阶级力量不断壮大</a:t>
            </a:r>
            <a:r>
              <a:rPr lang="zh-CN" altLang="en-US" sz="4400" dirty="0">
                <a:solidFill>
                  <a:srgbClr val="FFFF00"/>
                </a:solidFill>
                <a:latin typeface="Arial" panose="020B0604020202020204" pitchFamily="34" charset="0"/>
                <a:ea typeface="黑体" panose="02010609060101010101" pitchFamily="2" charset="-122"/>
              </a:rPr>
              <a:t>。</a:t>
            </a:r>
            <a:endParaRPr lang="zh-CN" altLang="en-US" sz="4400" dirty="0">
              <a:solidFill>
                <a:srgbClr val="FFFF00"/>
              </a:solidFill>
              <a:latin typeface="Arial" panose="020B0604020202020204" pitchFamily="34" charset="0"/>
              <a:ea typeface="黑体" panose="02010609060101010101" pitchFamily="2" charset="-122"/>
            </a:endParaRPr>
          </a:p>
        </p:txBody>
      </p:sp>
      <p:sp>
        <p:nvSpPr>
          <p:cNvPr id="2" name="文本框 1"/>
          <p:cNvSpPr txBox="1"/>
          <p:nvPr/>
        </p:nvSpPr>
        <p:spPr>
          <a:xfrm>
            <a:off x="38100" y="4968240"/>
            <a:ext cx="8895715" cy="1554480"/>
          </a:xfrm>
          <a:prstGeom prst="rect">
            <a:avLst/>
          </a:prstGeom>
          <a:noFill/>
        </p:spPr>
        <p:txBody>
          <a:bodyPr wrap="square" rtlCol="0">
            <a:spAutoFit/>
          </a:bodyPr>
          <a:lstStyle/>
          <a:p>
            <a:pPr lvl="0" indent="0">
              <a:spcBef>
                <a:spcPct val="10000"/>
              </a:spcBef>
            </a:pPr>
            <a:r>
              <a:rPr lang="zh-CN" altLang="en-US" sz="3200" b="1" dirty="0">
                <a:solidFill>
                  <a:schemeClr val="tx1"/>
                </a:solidFill>
                <a:latin typeface="黑体" panose="02010609060101010101" pitchFamily="2" charset="-122"/>
                <a:ea typeface="黑体" panose="02010609060101010101" pitchFamily="2" charset="-122"/>
                <a:cs typeface="+mn-ea"/>
                <a:sym typeface="+mn-ea"/>
              </a:rPr>
              <a:t>“新文化运动沉重打击了封建的思想文化，解放了人们的思想……为伟大的五四运动作了思想的先导，为马克思主义在中国的传播开辟了道路”</a:t>
            </a:r>
            <a:endParaRPr lang="zh-CN" altLang="en-US" sz="3200" b="1" dirty="0">
              <a:solidFill>
                <a:schemeClr val="tx1"/>
              </a:solidFill>
              <a:latin typeface="黑体" panose="02010609060101010101" pitchFamily="2" charset="-122"/>
              <a:ea typeface="黑体" panose="02010609060101010101" pitchFamily="2" charset="-122"/>
              <a:cs typeface="+mn-ea"/>
              <a:sym typeface="+mn-ea"/>
            </a:endParaRPr>
          </a:p>
        </p:txBody>
      </p:sp>
      <p:sp>
        <p:nvSpPr>
          <p:cNvPr id="3" name="Text Box 9"/>
          <p:cNvSpPr txBox="1"/>
          <p:nvPr/>
        </p:nvSpPr>
        <p:spPr>
          <a:xfrm>
            <a:off x="-32385" y="5346700"/>
            <a:ext cx="9105265" cy="1432560"/>
          </a:xfrm>
          <a:prstGeom prst="rect">
            <a:avLst/>
          </a:prstGeom>
          <a:solidFill>
            <a:srgbClr val="000000"/>
          </a:solidFill>
          <a:ln w="9525">
            <a:noFill/>
          </a:ln>
        </p:spPr>
        <p:txBody>
          <a:bodyPr wrap="square">
            <a:spAutoFit/>
          </a:bodyPr>
          <a:lstStyle/>
          <a:p>
            <a:pPr lvl="0" eaLnBrk="1" hangingPunct="1">
              <a:spcBef>
                <a:spcPct val="50000"/>
              </a:spcBef>
            </a:pPr>
            <a:r>
              <a:rPr lang="zh-CN" altLang="en-US" sz="4400" dirty="0">
                <a:solidFill>
                  <a:srgbClr val="FFFF00"/>
                </a:solidFill>
                <a:latin typeface="Arial" panose="020B0604020202020204" pitchFamily="34" charset="0"/>
                <a:ea typeface="黑体" panose="02010609060101010101" pitchFamily="2" charset="-122"/>
              </a:rPr>
              <a:t>国内因素</a:t>
            </a:r>
            <a:r>
              <a:rPr lang="en-US" altLang="zh-CN" sz="4400" dirty="0">
                <a:solidFill>
                  <a:srgbClr val="FFFF00"/>
                </a:solidFill>
                <a:latin typeface="Arial" panose="020B0604020202020204" pitchFamily="34" charset="0"/>
                <a:ea typeface="黑体" panose="02010609060101010101" pitchFamily="2" charset="-122"/>
              </a:rPr>
              <a:t>3</a:t>
            </a:r>
            <a:r>
              <a:rPr lang="zh-CN" altLang="en-US" sz="4400" dirty="0">
                <a:solidFill>
                  <a:srgbClr val="FFFF00"/>
                </a:solidFill>
                <a:latin typeface="Arial" panose="020B0604020202020204" pitchFamily="34" charset="0"/>
                <a:ea typeface="黑体" panose="02010609060101010101" pitchFamily="2" charset="-122"/>
              </a:rPr>
              <a:t>：思想基础：新文化运动解放了人们的思想。</a:t>
            </a:r>
            <a:endParaRPr lang="zh-CN" altLang="en-US" sz="4400" dirty="0">
              <a:solidFill>
                <a:srgbClr val="FFFF00"/>
              </a:solidFill>
              <a:latin typeface="Arial" panose="020B0604020202020204" pitchFamily="34" charset="0"/>
              <a:ea typeface="黑体" panose="02010609060101010101" pitchFamily="2"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ppt_x"/>
                                          </p:val>
                                        </p:tav>
                                        <p:tav tm="100000">
                                          <p:val>
                                            <p:strVal val="#ppt_x"/>
                                          </p:val>
                                        </p:tav>
                                      </p:tavLst>
                                    </p:anim>
                                    <p:anim calcmode="lin" valueType="num">
                                      <p:cBhvr additive="base">
                                        <p:cTn id="1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8196" grpId="0" animBg="1"/>
      <p:bldP spid="5" grpId="0" animBg="1"/>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2290" descr="巴黎和会2"/>
          <p:cNvPicPr>
            <a:picLocks noChangeAspect="1"/>
          </p:cNvPicPr>
          <p:nvPr/>
        </p:nvPicPr>
        <p:blipFill>
          <a:blip r:embed="rId1"/>
          <a:stretch>
            <a:fillRect/>
          </a:stretch>
        </p:blipFill>
        <p:spPr>
          <a:xfrm>
            <a:off x="0" y="-635"/>
            <a:ext cx="9144000" cy="5944235"/>
          </a:xfrm>
          <a:prstGeom prst="rect">
            <a:avLst/>
          </a:prstGeom>
          <a:noFill/>
          <a:ln w="19050" cap="flat" cmpd="sng">
            <a:solidFill>
              <a:srgbClr val="808080"/>
            </a:solidFill>
            <a:prstDash val="solid"/>
            <a:miter/>
            <a:headEnd type="none" w="med" len="med"/>
            <a:tailEnd type="none" w="med" len="med"/>
          </a:ln>
        </p:spPr>
      </p:pic>
      <p:sp>
        <p:nvSpPr>
          <p:cNvPr id="13315" name="矩形 12291"/>
          <p:cNvSpPr/>
          <p:nvPr/>
        </p:nvSpPr>
        <p:spPr>
          <a:xfrm>
            <a:off x="5562600" y="5257800"/>
            <a:ext cx="3124200" cy="457200"/>
          </a:xfrm>
          <a:prstGeom prst="rect">
            <a:avLst/>
          </a:prstGeom>
        </p:spPr>
        <p:txBody>
          <a:bodyPr wrap="none" fromWordArt="1">
            <a:prstTxWarp prst="textPlain">
              <a:avLst>
                <a:gd name="adj" fmla="val 50000"/>
              </a:avLst>
            </a:prstTxWarp>
            <a:normAutofit fontScale="77500" lnSpcReduction="20000"/>
          </a:bodyPr>
          <a:lstStyle/>
          <a:p>
            <a:pPr algn="ctr"/>
            <a:r>
              <a:rPr lang="zh-CN" altLang="en-US" sz="3600">
                <a:ln w="9525" cap="flat" cmpd="sng">
                  <a:solidFill>
                    <a:srgbClr val="FF6600"/>
                  </a:solidFill>
                  <a:prstDash val="solid"/>
                  <a:round/>
                  <a:headEnd type="none" w="med" len="med"/>
                  <a:tailEnd type="none" w="med" len="med"/>
                </a:ln>
                <a:solidFill>
                  <a:schemeClr val="folHlink"/>
                </a:solidFill>
                <a:effectLst>
                  <a:outerShdw dist="35921" dir="2699999" algn="ctr" rotWithShape="0">
                    <a:srgbClr val="C0C0C0">
                      <a:alpha val="78999"/>
                    </a:srgbClr>
                  </a:outerShdw>
                </a:effectLst>
                <a:latin typeface="隶书" panose="02010509060101010101" charset="-122"/>
                <a:ea typeface="隶书" panose="02010509060101010101" charset="-122"/>
              </a:rPr>
              <a:t>巴黎和会会场</a:t>
            </a:r>
            <a:endParaRPr lang="zh-CN" altLang="en-US" sz="3600">
              <a:ln w="9525" cap="flat" cmpd="sng">
                <a:solidFill>
                  <a:srgbClr val="FF6600"/>
                </a:solidFill>
                <a:prstDash val="solid"/>
                <a:round/>
                <a:headEnd type="none" w="med" len="med"/>
                <a:tailEnd type="none" w="med" len="med"/>
              </a:ln>
              <a:solidFill>
                <a:schemeClr val="folHlink"/>
              </a:solidFill>
              <a:effectLst>
                <a:outerShdw dist="35921" dir="2699999" algn="ctr" rotWithShape="0">
                  <a:srgbClr val="C0C0C0">
                    <a:alpha val="78999"/>
                  </a:srgbClr>
                </a:outerShdw>
              </a:effectLst>
              <a:latin typeface="隶书" panose="02010509060101010101" charset="-122"/>
              <a:ea typeface="隶书" panose="02010509060101010101" charset="-122"/>
            </a:endParaRPr>
          </a:p>
        </p:txBody>
      </p:sp>
      <p:sp>
        <p:nvSpPr>
          <p:cNvPr id="12293" name="矩形 12292"/>
          <p:cNvSpPr/>
          <p:nvPr/>
        </p:nvSpPr>
        <p:spPr>
          <a:xfrm>
            <a:off x="76200" y="3916680"/>
            <a:ext cx="9067800" cy="1798320"/>
          </a:xfrm>
          <a:prstGeom prst="rect">
            <a:avLst/>
          </a:prstGeom>
          <a:solidFill>
            <a:srgbClr val="333300">
              <a:alpha val="84000"/>
            </a:srgbClr>
          </a:solidFill>
          <a:ln w="19050" cap="flat" cmpd="sng">
            <a:solidFill>
              <a:srgbClr val="808080"/>
            </a:solidFill>
            <a:prstDash val="solid"/>
            <a:miter/>
            <a:headEnd type="none" w="med" len="med"/>
            <a:tailEnd type="none" w="med" len="med"/>
          </a:ln>
        </p:spPr>
        <p:txBody>
          <a:bodyPr wrap="square">
            <a:spAutoFit/>
          </a:bodyPr>
          <a:lstStyle/>
          <a:p>
            <a:pPr lvl="0" algn="l" fontAlgn="base"/>
            <a:r>
              <a:rPr lang="en-US" altLang="zh-CN" sz="2800" b="1" strike="noStrike" noProof="1">
                <a:solidFill>
                  <a:srgbClr val="FFFF00"/>
                </a:solidFill>
                <a:effectLst>
                  <a:outerShdw blurRad="38100" dist="38100" dir="2700000">
                    <a:srgbClr val="000000"/>
                  </a:outerShdw>
                </a:effectLst>
                <a:latin typeface="黑体" panose="02010609060101010101" pitchFamily="2" charset="-122"/>
                <a:ea typeface="黑体" panose="02010609060101010101" pitchFamily="2" charset="-122"/>
                <a:cs typeface="+mn-ea"/>
              </a:rPr>
              <a:t>    “</a:t>
            </a:r>
            <a:r>
              <a:rPr lang="zh-CN" altLang="en-US" sz="2800" b="1" strike="noStrike" noProof="1">
                <a:solidFill>
                  <a:srgbClr val="FFFF00"/>
                </a:solidFill>
                <a:effectLst>
                  <a:outerShdw blurRad="38100" dist="38100" dir="2700000">
                    <a:srgbClr val="000000"/>
                  </a:outerShdw>
                </a:effectLst>
                <a:latin typeface="黑体" panose="02010609060101010101" pitchFamily="2" charset="-122"/>
                <a:ea typeface="黑体" panose="02010609060101010101" pitchFamily="2" charset="-122"/>
                <a:cs typeface="+mn-ea"/>
              </a:rPr>
              <a:t>即将召开的和会是一次非同寻常的机会，中国可以借此谋求某种程度的公平待遇，并对过去半个世纪以来所遭到的惨痛后果加以改正。”</a:t>
            </a:r>
            <a:br>
              <a:rPr lang="zh-CN" altLang="en-US" sz="2800" b="1">
                <a:solidFill>
                  <a:srgbClr val="FFFF00"/>
                </a:solidFill>
                <a:effectLst>
                  <a:outerShdw blurRad="38100" dist="38100" dir="2700000">
                    <a:srgbClr val="000000"/>
                  </a:outerShdw>
                </a:effectLst>
                <a:latin typeface="黑体" panose="02010609060101010101" pitchFamily="2" charset="-122"/>
                <a:ea typeface="黑体" panose="02010609060101010101" pitchFamily="2" charset="-122"/>
              </a:rPr>
            </a:br>
            <a:r>
              <a:rPr lang="zh-CN" altLang="en-US" sz="2800" b="1" strike="noStrike" noProof="1">
                <a:solidFill>
                  <a:srgbClr val="FFFF00"/>
                </a:solidFill>
                <a:effectLst>
                  <a:outerShdw blurRad="38100" dist="38100" dir="2700000">
                    <a:srgbClr val="000000"/>
                  </a:outerShdw>
                </a:effectLst>
                <a:latin typeface="黑体" panose="02010609060101010101" pitchFamily="2" charset="-122"/>
                <a:ea typeface="黑体" panose="02010609060101010101" pitchFamily="2" charset="-122"/>
                <a:cs typeface="+mn-ea"/>
              </a:rPr>
              <a:t>                        </a:t>
            </a:r>
            <a:r>
              <a:rPr lang="en-US" altLang="zh-CN" sz="2800" b="1" strike="noStrike" noProof="1">
                <a:solidFill>
                  <a:schemeClr val="bg1"/>
                </a:solidFill>
                <a:effectLst>
                  <a:outerShdw blurRad="38100" dist="38100" dir="2700000">
                    <a:srgbClr val="000000"/>
                  </a:outerShdw>
                </a:effectLst>
                <a:latin typeface="黑体" panose="02010609060101010101" pitchFamily="2" charset="-122"/>
                <a:ea typeface="黑体" panose="02010609060101010101" pitchFamily="2" charset="-122"/>
                <a:cs typeface="+mn-ea"/>
              </a:rPr>
              <a:t>———</a:t>
            </a:r>
            <a:r>
              <a:rPr lang="zh-CN" altLang="en-US" sz="2800" b="1" strike="noStrike" noProof="1">
                <a:solidFill>
                  <a:schemeClr val="bg1"/>
                </a:solidFill>
                <a:effectLst>
                  <a:outerShdw blurRad="38100" dist="38100" dir="2700000">
                    <a:srgbClr val="000000"/>
                  </a:outerShdw>
                </a:effectLst>
                <a:latin typeface="黑体" panose="02010609060101010101" pitchFamily="2" charset="-122"/>
                <a:ea typeface="黑体" panose="02010609060101010101" pitchFamily="2" charset="-122"/>
                <a:cs typeface="+mn-ea"/>
              </a:rPr>
              <a:t>顾维钧</a:t>
            </a:r>
            <a:endParaRPr lang="zh-CN" altLang="en-US" sz="2800" b="1" strike="noStrike" noProof="1">
              <a:solidFill>
                <a:schemeClr val="bg1"/>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2294" name="矩形 12293"/>
          <p:cNvSpPr/>
          <p:nvPr/>
        </p:nvSpPr>
        <p:spPr>
          <a:xfrm>
            <a:off x="0" y="5943600"/>
            <a:ext cx="9144635" cy="701040"/>
          </a:xfrm>
          <a:prstGeom prst="rect">
            <a:avLst/>
          </a:prstGeom>
          <a:solidFill>
            <a:srgbClr val="000000"/>
          </a:solidFill>
          <a:ln w="9525" cap="flat" cmpd="sng">
            <a:solidFill>
              <a:srgbClr val="FF6600"/>
            </a:solidFill>
            <a:prstDash val="solid"/>
            <a:miter/>
            <a:headEnd type="none" w="med" len="med"/>
            <a:tailEnd type="none" w="med" len="med"/>
          </a:ln>
        </p:spPr>
        <p:txBody>
          <a:bodyPr wrap="square" anchor="t">
            <a:spAutoFit/>
          </a:bodyPr>
          <a:lstStyle/>
          <a:p>
            <a:pPr lvl="0" indent="0"/>
            <a:r>
              <a:rPr lang="zh-CN" altLang="en-US" sz="4000" b="1" dirty="0">
                <a:solidFill>
                  <a:schemeClr val="bg1"/>
                </a:solidFill>
                <a:latin typeface="黑体" panose="02010609060101010101" pitchFamily="2" charset="-122"/>
                <a:ea typeface="黑体" panose="02010609060101010101" pitchFamily="2" charset="-122"/>
              </a:rPr>
              <a:t>巴黎和会</a:t>
            </a:r>
            <a:r>
              <a:rPr lang="zh-CN" altLang="en-US" sz="4000" b="1" dirty="0" smtClean="0">
                <a:solidFill>
                  <a:schemeClr val="bg1"/>
                </a:solidFill>
                <a:latin typeface="黑体" panose="02010609060101010101" pitchFamily="2" charset="-122"/>
                <a:ea typeface="黑体" panose="02010609060101010101" pitchFamily="2" charset="-122"/>
              </a:rPr>
              <a:t>中国外交</a:t>
            </a:r>
            <a:r>
              <a:rPr lang="zh-CN" altLang="en-US" sz="4000" b="1" dirty="0">
                <a:solidFill>
                  <a:schemeClr val="bg1"/>
                </a:solidFill>
                <a:latin typeface="黑体" panose="02010609060101010101" pitchFamily="2" charset="-122"/>
                <a:ea typeface="黑体" panose="02010609060101010101" pitchFamily="2" charset="-122"/>
              </a:rPr>
              <a:t>失败  </a:t>
            </a:r>
            <a:r>
              <a:rPr lang="en-US" altLang="zh-CN" sz="4000" b="1" dirty="0">
                <a:solidFill>
                  <a:srgbClr val="FFFF00"/>
                </a:solidFill>
                <a:latin typeface="黑体" panose="02010609060101010101" pitchFamily="2" charset="-122"/>
                <a:ea typeface="黑体" panose="02010609060101010101" pitchFamily="2" charset="-122"/>
              </a:rPr>
              <a:t>(</a:t>
            </a:r>
            <a:r>
              <a:rPr lang="zh-CN" altLang="en-US" sz="4000" b="1" dirty="0">
                <a:solidFill>
                  <a:srgbClr val="FFFF00"/>
                </a:solidFill>
                <a:latin typeface="黑体" panose="02010609060101010101" pitchFamily="2" charset="-122"/>
                <a:ea typeface="黑体" panose="02010609060101010101" pitchFamily="2" charset="-122"/>
              </a:rPr>
              <a:t>导火线</a:t>
            </a:r>
            <a:r>
              <a:rPr lang="en-US" altLang="zh-CN" sz="4000" b="1" dirty="0">
                <a:solidFill>
                  <a:srgbClr val="FFFF00"/>
                </a:solidFill>
                <a:latin typeface="黑体" panose="02010609060101010101" pitchFamily="2" charset="-122"/>
                <a:ea typeface="黑体" panose="02010609060101010101" pitchFamily="2" charset="-122"/>
              </a:rPr>
              <a:t>)</a:t>
            </a:r>
            <a:endParaRPr lang="en-US" altLang="zh-CN" sz="4000" b="1" dirty="0">
              <a:solidFill>
                <a:srgbClr val="FFFF00"/>
              </a:solidFill>
              <a:latin typeface="黑体" panose="02010609060101010101" pitchFamily="2" charset="-122"/>
              <a:ea typeface="黑体" panose="02010609060101010101" pitchFamily="2" charset="-122"/>
            </a:endParaRPr>
          </a:p>
        </p:txBody>
      </p:sp>
      <p:pic>
        <p:nvPicPr>
          <p:cNvPr id="2" name="图片 1"/>
          <p:cNvPicPr>
            <a:picLocks noChangeAspect="1"/>
          </p:cNvPicPr>
          <p:nvPr/>
        </p:nvPicPr>
        <p:blipFill>
          <a:blip r:embed="rId2"/>
          <a:stretch>
            <a:fillRect/>
          </a:stretch>
        </p:blipFill>
        <p:spPr>
          <a:xfrm>
            <a:off x="5562600" y="-635"/>
            <a:ext cx="3504565" cy="2856865"/>
          </a:xfrm>
          <a:prstGeom prst="rect">
            <a:avLst/>
          </a:prstGeom>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ppt_x"/>
                                          </p:val>
                                        </p:tav>
                                        <p:tav tm="100000">
                                          <p:val>
                                            <p:strVal val="#ppt_x"/>
                                          </p:val>
                                        </p:tav>
                                      </p:tavLst>
                                    </p:anim>
                                    <p:anim calcmode="lin" valueType="num">
                                      <p:cBhvr additive="base">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293"/>
                                        </p:tgtEl>
                                        <p:attrNameLst>
                                          <p:attrName>style.visibility</p:attrName>
                                        </p:attrNameLst>
                                      </p:cBhvr>
                                      <p:to>
                                        <p:strVal val="visible"/>
                                      </p:to>
                                    </p:set>
                                    <p:anim calcmode="lin" valueType="num">
                                      <p:cBhvr additive="base">
                                        <p:cTn id="23" dur="500" fill="hold"/>
                                        <p:tgtEl>
                                          <p:spTgt spid="12293"/>
                                        </p:tgtEl>
                                        <p:attrNameLst>
                                          <p:attrName>ppt_x</p:attrName>
                                        </p:attrNameLst>
                                      </p:cBhvr>
                                      <p:tavLst>
                                        <p:tav tm="0">
                                          <p:val>
                                            <p:strVal val="#ppt_x"/>
                                          </p:val>
                                        </p:tav>
                                        <p:tav tm="100000">
                                          <p:val>
                                            <p:strVal val="#ppt_x"/>
                                          </p:val>
                                        </p:tav>
                                      </p:tavLst>
                                    </p:anim>
                                    <p:anim calcmode="lin" valueType="num">
                                      <p:cBhvr additive="base">
                                        <p:cTn id="24"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294"/>
                                        </p:tgtEl>
                                        <p:attrNameLst>
                                          <p:attrName>style.visibility</p:attrName>
                                        </p:attrNameLst>
                                      </p:cBhvr>
                                      <p:to>
                                        <p:strVal val="visible"/>
                                      </p:to>
                                    </p:set>
                                    <p:anim calcmode="lin" valueType="num">
                                      <p:cBhvr additive="base">
                                        <p:cTn id="29" dur="500" fill="hold"/>
                                        <p:tgtEl>
                                          <p:spTgt spid="12294"/>
                                        </p:tgtEl>
                                        <p:attrNameLst>
                                          <p:attrName>ppt_x</p:attrName>
                                        </p:attrNameLst>
                                      </p:cBhvr>
                                      <p:tavLst>
                                        <p:tav tm="0">
                                          <p:val>
                                            <p:strVal val="#ppt_x"/>
                                          </p:val>
                                        </p:tav>
                                        <p:tav tm="100000">
                                          <p:val>
                                            <p:strVal val="#ppt_x"/>
                                          </p:val>
                                        </p:tav>
                                      </p:tavLst>
                                    </p:anim>
                                    <p:anim calcmode="lin" valueType="num">
                                      <p:cBhvr additive="base">
                                        <p:cTn id="30"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2293" grpId="0" bldLvl="0" animBg="1"/>
      <p:bldP spid="1229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8605" y="208280"/>
            <a:ext cx="8096885" cy="1432560"/>
          </a:xfrm>
          <a:prstGeom prst="rect">
            <a:avLst/>
          </a:prstGeom>
          <a:noFill/>
        </p:spPr>
        <p:txBody>
          <a:bodyPr wrap="square" rtlCol="0">
            <a:spAutoFit/>
          </a:bodyPr>
          <a:lstStyle/>
          <a:p>
            <a:endParaRPr lang="zh-CN" altLang="en-US" sz="4400" b="1">
              <a:solidFill>
                <a:srgbClr val="C00000"/>
              </a:solidFill>
            </a:endParaRPr>
          </a:p>
          <a:p>
            <a:r>
              <a:rPr lang="zh-CN" altLang="en-US" sz="4400" b="1">
                <a:solidFill>
                  <a:srgbClr val="C00000"/>
                </a:solidFill>
              </a:rPr>
              <a:t>                        </a:t>
            </a:r>
            <a:endParaRPr lang="zh-CN" altLang="en-US" sz="4000" b="1">
              <a:solidFill>
                <a:schemeClr val="tx1"/>
              </a:solidFill>
            </a:endParaRPr>
          </a:p>
        </p:txBody>
      </p:sp>
      <p:sp>
        <p:nvSpPr>
          <p:cNvPr id="4" name="矩形 3"/>
          <p:cNvSpPr/>
          <p:nvPr/>
        </p:nvSpPr>
        <p:spPr>
          <a:xfrm>
            <a:off x="20955" y="52705"/>
            <a:ext cx="8776335" cy="914400"/>
          </a:xfrm>
          <a:prstGeom prst="rect">
            <a:avLst/>
          </a:prstGeom>
          <a:noFill/>
          <a:ln>
            <a:noFill/>
          </a:ln>
        </p:spPr>
        <p:txBody>
          <a:bodyPr wrap="square" rtlCol="0" anchor="t">
            <a:spAutoFit/>
            <a:scene3d>
              <a:camera prst="obliqueBottomLeft"/>
              <a:lightRig rig="threePt" dir="t"/>
            </a:scene3d>
            <a:sp3d extrusionH="387350">
              <a:extrusionClr>
                <a:srgbClr val="175BCB"/>
              </a:extrusionClr>
            </a:sp3d>
          </a:bodyPr>
          <a:lstStyle/>
          <a:p>
            <a:pPr algn="ctr"/>
            <a:r>
              <a:rPr lang="zh-CN" altLang="en-US" sz="5400" b="1">
                <a:blipFill>
                  <a:blip r:embed="rId1"/>
                  <a:tile tx="0" ty="0" sx="82000" sy="63000" flip="none" algn="br"/>
                </a:blipFill>
                <a:effectLst>
                  <a:outerShdw blurRad="60007" dist="310007" dir="7680000" sy="30000" kx="1300200" algn="ctr" rotWithShape="0">
                    <a:srgbClr val="0D1E55">
                      <a:alpha val="32000"/>
                    </a:srgbClr>
                  </a:outerShdw>
                </a:effectLst>
              </a:rPr>
              <a:t>自主学习：（二）体验五四</a:t>
            </a:r>
            <a:endParaRPr lang="zh-CN" altLang="en-US" sz="5400" b="1">
              <a:blipFill>
                <a:blip r:embed="rId1"/>
                <a:tile tx="0" ty="0" sx="82000" sy="63000" flip="none" algn="br"/>
              </a:blipFill>
              <a:effectLst>
                <a:outerShdw blurRad="60007" dist="310007" dir="7680000" sy="30000" kx="1300200" algn="ctr" rotWithShape="0">
                  <a:srgbClr val="0D1E55">
                    <a:alpha val="32000"/>
                  </a:srgbClr>
                </a:outerShdw>
              </a:effectLst>
            </a:endParaRPr>
          </a:p>
        </p:txBody>
      </p:sp>
      <p:sp>
        <p:nvSpPr>
          <p:cNvPr id="5" name="文本框 4"/>
          <p:cNvSpPr txBox="1"/>
          <p:nvPr/>
        </p:nvSpPr>
        <p:spPr>
          <a:xfrm>
            <a:off x="268605" y="868680"/>
            <a:ext cx="8776970" cy="2286000"/>
          </a:xfrm>
          <a:prstGeom prst="rect">
            <a:avLst/>
          </a:prstGeom>
          <a:noFill/>
        </p:spPr>
        <p:txBody>
          <a:bodyPr wrap="square" rtlCol="0">
            <a:spAutoFit/>
          </a:bodyPr>
          <a:lstStyle/>
          <a:p>
            <a:r>
              <a:rPr lang="zh-CN" altLang="en-US" sz="4800" b="1" dirty="0">
                <a:solidFill>
                  <a:schemeClr val="tx1"/>
                </a:solidFill>
              </a:rPr>
              <a:t>要求：观看</a:t>
            </a:r>
            <a:r>
              <a:rPr lang="zh-CN" altLang="en-US" sz="4800" b="1" dirty="0">
                <a:solidFill>
                  <a:srgbClr val="C00000"/>
                </a:solidFill>
              </a:rPr>
              <a:t>五四运动</a:t>
            </a:r>
            <a:r>
              <a:rPr lang="zh-CN" altLang="en-US" sz="4800" b="1" dirty="0">
                <a:solidFill>
                  <a:schemeClr val="tx1"/>
                </a:solidFill>
              </a:rPr>
              <a:t>经过视频，并结合课本</a:t>
            </a:r>
            <a:r>
              <a:rPr lang="en-US" altLang="zh-CN" sz="4800" b="1" dirty="0">
                <a:solidFill>
                  <a:schemeClr val="tx1"/>
                </a:solidFill>
              </a:rPr>
              <a:t>P65-66</a:t>
            </a:r>
            <a:r>
              <a:rPr lang="zh-CN" altLang="en-US" sz="4800" b="1" dirty="0">
                <a:solidFill>
                  <a:schemeClr val="tx1"/>
                </a:solidFill>
              </a:rPr>
              <a:t>内容自主完成表格内容。</a:t>
            </a:r>
            <a:endParaRPr lang="zh-CN" altLang="en-US" sz="4800" b="1" dirty="0">
              <a:solidFill>
                <a:schemeClr val="tx1"/>
              </a:solidFill>
            </a:endParaRPr>
          </a:p>
        </p:txBody>
      </p:sp>
      <p:graphicFrame>
        <p:nvGraphicFramePr>
          <p:cNvPr id="2" name="表格 -1"/>
          <p:cNvGraphicFramePr/>
          <p:nvPr/>
        </p:nvGraphicFramePr>
        <p:xfrm>
          <a:off x="302260" y="3154680"/>
          <a:ext cx="8540115" cy="3518536"/>
        </p:xfrm>
        <a:graphic>
          <a:graphicData uri="http://schemas.openxmlformats.org/drawingml/2006/table">
            <a:tbl>
              <a:tblPr firstRow="1" bandRow="1">
                <a:tableStyleId>{5940675A-B579-460E-94D1-54222C63F5DA}</a:tableStyleId>
              </a:tblPr>
              <a:tblGrid>
                <a:gridCol w="1706245"/>
                <a:gridCol w="1395095"/>
                <a:gridCol w="2440305"/>
                <a:gridCol w="1416685"/>
                <a:gridCol w="1581785"/>
              </a:tblGrid>
              <a:tr h="1014730">
                <a:tc>
                  <a:txBody>
                    <a:bodyPr/>
                    <a:lstStyle/>
                    <a:p>
                      <a:pPr marL="0" indent="0" algn="l">
                        <a:buNone/>
                      </a:pPr>
                      <a:r>
                        <a:rPr lang="en-US" altLang="zh-CN"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时 间</a:t>
                      </a:r>
                      <a:endPar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r>
                        <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中 心</a:t>
                      </a:r>
                      <a:endPar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r>
                        <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形 式</a:t>
                      </a:r>
                      <a:endPar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r>
                        <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主力</a:t>
                      </a:r>
                      <a:endPar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r>
                        <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结果</a:t>
                      </a:r>
                      <a:endParaRPr lang="zh-CN" altLang="en-US" sz="3600" b="1" u="none">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3040">
                <a:tc>
                  <a:txBody>
                    <a:bodyPr/>
                    <a:lstStyle/>
                    <a:p>
                      <a:pPr marL="0" algn="l">
                        <a:buNone/>
                      </a:pPr>
                      <a:r>
                        <a:rPr lang="zh-CN" altLang="en-US" sz="3200" b="1" u="none">
                          <a:latin typeface="宋体" panose="02010600030101010101" pitchFamily="2" charset="-122"/>
                          <a:ea typeface="宋体" panose="02010600030101010101" pitchFamily="2" charset="-122"/>
                          <a:cs typeface="宋体" panose="02010600030101010101" pitchFamily="2" charset="-122"/>
                        </a:rPr>
                        <a:t>第一阶段</a:t>
                      </a:r>
                      <a:endParaRPr lang="zh-CN" altLang="en-US" sz="3200" b="1" u="none">
                        <a:latin typeface="宋体" panose="02010600030101010101" pitchFamily="2" charset="-122"/>
                        <a:ea typeface="宋体" panose="02010600030101010101" pitchFamily="2" charset="-122"/>
                        <a:cs typeface="宋体" panose="02010600030101010101" pitchFamily="2" charset="-122"/>
                      </a:endParaRPr>
                    </a:p>
                    <a:p>
                      <a:pPr marL="0" algn="l">
                        <a:buNone/>
                      </a:pPr>
                      <a:r>
                        <a:rPr lang="en-US" altLang="zh-CN" sz="3200" b="1" u="none">
                          <a:latin typeface="宋体" panose="02010600030101010101" pitchFamily="2" charset="-122"/>
                          <a:ea typeface="宋体" panose="02010600030101010101" pitchFamily="2" charset="-122"/>
                          <a:cs typeface="宋体" panose="02010600030101010101" pitchFamily="2" charset="-122"/>
                        </a:rPr>
                        <a:t>5</a:t>
                      </a:r>
                      <a:r>
                        <a:rPr lang="zh-CN" altLang="en-US" sz="3200" b="1" u="none">
                          <a:latin typeface="宋体" panose="02010600030101010101" pitchFamily="2" charset="-122"/>
                          <a:ea typeface="宋体" panose="02010600030101010101" pitchFamily="2" charset="-122"/>
                          <a:cs typeface="宋体" panose="02010600030101010101" pitchFamily="2" charset="-122"/>
                        </a:rPr>
                        <a:t>月</a:t>
                      </a:r>
                      <a:r>
                        <a:rPr lang="en-US" altLang="zh-CN" sz="3200" b="1" u="none">
                          <a:latin typeface="宋体" panose="02010600030101010101" pitchFamily="2" charset="-122"/>
                          <a:ea typeface="宋体" panose="02010600030101010101" pitchFamily="2" charset="-122"/>
                          <a:cs typeface="宋体" panose="02010600030101010101" pitchFamily="2" charset="-122"/>
                        </a:rPr>
                        <a:t>4</a:t>
                      </a:r>
                      <a:r>
                        <a:rPr lang="zh-CN" altLang="en-US" sz="3200" b="1" u="none">
                          <a:latin typeface="宋体" panose="02010600030101010101" pitchFamily="2" charset="-122"/>
                          <a:ea typeface="宋体" panose="02010600030101010101" pitchFamily="2" charset="-122"/>
                          <a:cs typeface="宋体" panose="02010600030101010101" pitchFamily="2" charset="-122"/>
                        </a:rPr>
                        <a:t>日</a:t>
                      </a:r>
                      <a:r>
                        <a:rPr lang="en-US" altLang="zh-CN" sz="3200" b="1" u="none">
                          <a:latin typeface="宋体" panose="02010600030101010101" pitchFamily="2" charset="-122"/>
                          <a:ea typeface="宋体" panose="02010600030101010101" pitchFamily="2" charset="-122"/>
                          <a:cs typeface="宋体" panose="02010600030101010101" pitchFamily="2" charset="-122"/>
                        </a:rPr>
                        <a:t>-6</a:t>
                      </a:r>
                      <a:r>
                        <a:rPr lang="zh-CN" altLang="en-US" sz="3200" b="1" u="none">
                          <a:latin typeface="宋体" panose="02010600030101010101" pitchFamily="2" charset="-122"/>
                          <a:ea typeface="宋体" panose="02010600030101010101" pitchFamily="2" charset="-122"/>
                          <a:cs typeface="宋体" panose="02010600030101010101" pitchFamily="2" charset="-122"/>
                        </a:rPr>
                        <a:t>月初</a:t>
                      </a:r>
                      <a:endParaRPr lang="zh-CN" altLang="en-US" sz="32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0765">
                <a:tc>
                  <a:txBody>
                    <a:bodyPr/>
                    <a:lstStyle/>
                    <a:p>
                      <a:pPr marL="0" algn="l">
                        <a:buNone/>
                      </a:pPr>
                      <a:r>
                        <a:rPr lang="zh-CN" altLang="en-US" sz="3200" b="1" u="none">
                          <a:latin typeface="宋体" panose="02010600030101010101" pitchFamily="2" charset="-122"/>
                          <a:ea typeface="宋体" panose="02010600030101010101" pitchFamily="2" charset="-122"/>
                          <a:cs typeface="宋体" panose="02010600030101010101" pitchFamily="2" charset="-122"/>
                        </a:rPr>
                        <a:t>第二阶段6月3日</a:t>
                      </a:r>
                      <a:endParaRPr lang="zh-CN" altLang="en-US" sz="32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latin typeface="宋体" panose="02010600030101010101" pitchFamily="2" charset="-122"/>
                          <a:ea typeface="宋体" panose="02010600030101010101" pitchFamily="2" charset="-122"/>
                          <a:cs typeface="宋体" panose="02010600030101010101" pitchFamily="2" charset="-122"/>
                        </a:rPr>
                        <a:t> </a:t>
                      </a:r>
                      <a:endParaRPr lang="zh-CN" altLang="en-US" sz="14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2231390" y="4481830"/>
            <a:ext cx="1172210" cy="640080"/>
          </a:xfrm>
          <a:prstGeom prst="rect">
            <a:avLst/>
          </a:prstGeom>
          <a:noFill/>
        </p:spPr>
        <p:txBody>
          <a:bodyPr wrap="square" rtlCol="0">
            <a:spAutoFit/>
          </a:bodyPr>
          <a:lstStyle/>
          <a:p>
            <a:r>
              <a:rPr lang="zh-CN" altLang="en-US" sz="3600" b="1" dirty="0">
                <a:solidFill>
                  <a:srgbClr val="C00000"/>
                </a:solidFill>
              </a:rPr>
              <a:t>北京</a:t>
            </a:r>
            <a:endParaRPr lang="zh-CN" altLang="en-US" sz="3600" b="1" dirty="0">
              <a:solidFill>
                <a:srgbClr val="C00000"/>
              </a:solidFill>
            </a:endParaRPr>
          </a:p>
        </p:txBody>
      </p:sp>
      <p:sp>
        <p:nvSpPr>
          <p:cNvPr id="19502" name="矩形 18478"/>
          <p:cNvSpPr/>
          <p:nvPr/>
        </p:nvSpPr>
        <p:spPr>
          <a:xfrm>
            <a:off x="3403283" y="4319588"/>
            <a:ext cx="3095625" cy="1310640"/>
          </a:xfrm>
          <a:prstGeom prst="rect">
            <a:avLst/>
          </a:prstGeom>
          <a:noFill/>
          <a:ln w="9525">
            <a:noFill/>
          </a:ln>
        </p:spPr>
        <p:txBody>
          <a:bodyPr anchor="t">
            <a:spAutoFit/>
          </a:bodyPr>
          <a:lstStyle/>
          <a:p>
            <a:pPr lvl="0" indent="0"/>
            <a:r>
              <a:rPr lang="zh-CN" altLang="en-US" sz="2000" b="1" dirty="0">
                <a:latin typeface="黑体" panose="02010609060101010101" pitchFamily="2" charset="-122"/>
                <a:ea typeface="黑体" panose="02010609060101010101" pitchFamily="2" charset="-122"/>
              </a:rPr>
              <a:t>学生罢课</a:t>
            </a:r>
            <a:endParaRPr lang="zh-CN" altLang="en-US" sz="2000" b="1" dirty="0">
              <a:latin typeface="黑体" panose="02010609060101010101" pitchFamily="2" charset="-122"/>
              <a:ea typeface="黑体" panose="02010609060101010101" pitchFamily="2" charset="-122"/>
            </a:endParaRPr>
          </a:p>
          <a:p>
            <a:pPr lvl="0" indent="0"/>
            <a:r>
              <a:rPr lang="zh-CN" altLang="en-US" sz="2000" b="1" dirty="0">
                <a:latin typeface="黑体" panose="02010609060101010101" pitchFamily="2" charset="-122"/>
                <a:ea typeface="黑体" panose="02010609060101010101" pitchFamily="2" charset="-122"/>
              </a:rPr>
              <a:t>外争主权，内除国贼</a:t>
            </a:r>
            <a:endParaRPr lang="zh-CN" altLang="en-US" sz="2000" b="1" dirty="0">
              <a:latin typeface="黑体" panose="02010609060101010101" pitchFamily="2" charset="-122"/>
              <a:ea typeface="黑体" panose="02010609060101010101" pitchFamily="2" charset="-122"/>
            </a:endParaRPr>
          </a:p>
          <a:p>
            <a:pPr lvl="0" indent="0"/>
            <a:r>
              <a:rPr lang="zh-CN" altLang="en-US" sz="2000" b="1" dirty="0">
                <a:latin typeface="黑体" panose="02010609060101010101" pitchFamily="2" charset="-122"/>
                <a:ea typeface="黑体" panose="02010609060101010101" pitchFamily="2" charset="-122"/>
              </a:rPr>
              <a:t>废除</a:t>
            </a:r>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二十一条</a:t>
            </a:r>
            <a:r>
              <a:rPr lang="en-US" altLang="zh-CN" sz="2000" b="1" dirty="0">
                <a:latin typeface="黑体" panose="02010609060101010101" pitchFamily="2" charset="-122"/>
                <a:ea typeface="黑体" panose="02010609060101010101" pitchFamily="2" charset="-122"/>
              </a:rPr>
              <a:t>》</a:t>
            </a:r>
            <a:endParaRPr lang="en-US" altLang="zh-CN" sz="2000" b="1" dirty="0">
              <a:latin typeface="黑体" panose="02010609060101010101" pitchFamily="2" charset="-122"/>
              <a:ea typeface="黑体" panose="02010609060101010101" pitchFamily="2" charset="-122"/>
            </a:endParaRPr>
          </a:p>
          <a:p>
            <a:pPr lvl="0" indent="0"/>
            <a:r>
              <a:rPr lang="zh-CN" altLang="en-US" sz="2000" b="1" dirty="0">
                <a:latin typeface="黑体" panose="02010609060101010101" pitchFamily="2" charset="-122"/>
                <a:ea typeface="黑体" panose="02010609060101010101" pitchFamily="2" charset="-122"/>
              </a:rPr>
              <a:t>拒绝在和约上签字</a:t>
            </a:r>
            <a:endParaRPr lang="zh-CN" altLang="en-US" sz="2000" b="1" dirty="0">
              <a:latin typeface="黑体" panose="02010609060101010101" pitchFamily="2" charset="-122"/>
              <a:ea typeface="黑体" panose="02010609060101010101" pitchFamily="2" charset="-122"/>
            </a:endParaRPr>
          </a:p>
        </p:txBody>
      </p:sp>
      <p:sp>
        <p:nvSpPr>
          <p:cNvPr id="10" name="矩形 18476"/>
          <p:cNvSpPr/>
          <p:nvPr/>
        </p:nvSpPr>
        <p:spPr>
          <a:xfrm flipH="1">
            <a:off x="6115685" y="4782185"/>
            <a:ext cx="1219835" cy="518160"/>
          </a:xfrm>
          <a:prstGeom prst="rect">
            <a:avLst/>
          </a:prstGeom>
          <a:noFill/>
          <a:ln w="9525">
            <a:noFill/>
          </a:ln>
        </p:spPr>
        <p:txBody>
          <a:bodyPr wrap="square" anchor="t">
            <a:spAutoFit/>
          </a:bodyPr>
          <a:lstStyle/>
          <a:p>
            <a:pPr lvl="0" indent="0">
              <a:spcBef>
                <a:spcPct val="20000"/>
              </a:spcBef>
              <a:buClr>
                <a:schemeClr val="hlink"/>
              </a:buClr>
              <a:buFont typeface="Wingdings" panose="05000000000000000000" pitchFamily="2" charset="2"/>
              <a:buNone/>
            </a:pPr>
            <a:r>
              <a:rPr lang="zh-CN" altLang="en-US" sz="2800" b="1" dirty="0">
                <a:latin typeface="黑体" panose="02010609060101010101" pitchFamily="2" charset="-122"/>
                <a:ea typeface="黑体" panose="02010609060101010101" pitchFamily="2" charset="-122"/>
                <a:hlinkClick r:id="rId2" action="ppaction://hlinksldjump"/>
              </a:rPr>
              <a:t>学生</a:t>
            </a:r>
            <a:endParaRPr lang="zh-CN" altLang="en-US" sz="2800" b="1" dirty="0">
              <a:latin typeface="黑体" panose="02010609060101010101" pitchFamily="2" charset="-122"/>
              <a:ea typeface="黑体" panose="02010609060101010101" pitchFamily="2" charset="-122"/>
            </a:endParaRPr>
          </a:p>
        </p:txBody>
      </p:sp>
      <p:pic>
        <p:nvPicPr>
          <p:cNvPr id="14" name="图片 13" descr="2015010710154157509"/>
          <p:cNvPicPr>
            <a:picLocks noChangeAspect="1"/>
          </p:cNvPicPr>
          <p:nvPr/>
        </p:nvPicPr>
        <p:blipFill>
          <a:blip r:embed="rId3"/>
          <a:stretch>
            <a:fillRect/>
          </a:stretch>
        </p:blipFill>
        <p:spPr>
          <a:xfrm>
            <a:off x="4942205" y="1725930"/>
            <a:ext cx="2254250" cy="2847975"/>
          </a:xfrm>
          <a:prstGeom prst="rect">
            <a:avLst/>
          </a:prstGeom>
        </p:spPr>
      </p:pic>
      <p:sp>
        <p:nvSpPr>
          <p:cNvPr id="7" name="笑脸 6">
            <a:hlinkClick r:id="rId4" action="ppaction://hlinkfile"/>
          </p:cNvPr>
          <p:cNvSpPr/>
          <p:nvPr/>
        </p:nvSpPr>
        <p:spPr>
          <a:xfrm>
            <a:off x="3733800" y="2514600"/>
            <a:ext cx="685800" cy="609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502"/>
                                        </p:tgtEl>
                                        <p:attrNameLst>
                                          <p:attrName>style.visibility</p:attrName>
                                        </p:attrNameLst>
                                      </p:cBhvr>
                                      <p:to>
                                        <p:strVal val="visible"/>
                                      </p:to>
                                    </p:set>
                                    <p:anim calcmode="lin" valueType="num">
                                      <p:cBhvr additive="base">
                                        <p:cTn id="19" dur="500" fill="hold"/>
                                        <p:tgtEl>
                                          <p:spTgt spid="19502"/>
                                        </p:tgtEl>
                                        <p:attrNameLst>
                                          <p:attrName>ppt_x</p:attrName>
                                        </p:attrNameLst>
                                      </p:cBhvr>
                                      <p:tavLst>
                                        <p:tav tm="0">
                                          <p:val>
                                            <p:strVal val="#ppt_x"/>
                                          </p:val>
                                        </p:tav>
                                        <p:tav tm="100000">
                                          <p:val>
                                            <p:strVal val="#ppt_x"/>
                                          </p:val>
                                        </p:tav>
                                      </p:tavLst>
                                    </p:anim>
                                    <p:anim calcmode="lin" valueType="num">
                                      <p:cBhvr additive="base">
                                        <p:cTn id="20" dur="500" fill="hold"/>
                                        <p:tgtEl>
                                          <p:spTgt spid="195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502" grpId="0"/>
      <p:bldP spid="10" grpId="0"/>
      <p:bldP spid="7" grpId="0" animBg="1"/>
    </p:bldLst>
  </p:timing>
</p:sld>
</file>

<file path=ppt/theme/theme1.xml><?xml version="1.0" encoding="utf-8"?>
<a:theme xmlns:a="http://schemas.openxmlformats.org/drawingml/2006/main" name="海阔天空">
  <a:themeElements>
    <a:clrScheme name="">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2691</Words>
  <Application>WPS 演示</Application>
  <PresentationFormat>全屏显示(4:3)</PresentationFormat>
  <Paragraphs>249</Paragraphs>
  <Slides>18</Slides>
  <Notes>0</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宋体</vt:lpstr>
      <vt:lpstr>Wingdings</vt:lpstr>
      <vt:lpstr>华文细黑</vt:lpstr>
      <vt:lpstr>MS UI Gothic</vt:lpstr>
      <vt:lpstr>微软雅黑</vt:lpstr>
      <vt:lpstr>黑体</vt:lpstr>
      <vt:lpstr>楷体</vt:lpstr>
      <vt:lpstr>隶书</vt:lpstr>
      <vt:lpstr>Times New Roman</vt:lpstr>
      <vt:lpstr>楷体_GB2312</vt:lpstr>
      <vt:lpstr>方正姚体</vt:lpstr>
      <vt:lpstr>华文楷体</vt:lpstr>
      <vt:lpstr>Arial Unicode MS</vt:lpstr>
      <vt:lpstr>新宋体</vt:lpstr>
      <vt:lpstr>海阔天空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巩固练习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0</cp:lastModifiedBy>
  <cp:revision>611</cp:revision>
  <dcterms:created xsi:type="dcterms:W3CDTF">2014-10-23T13:58:00Z</dcterms:created>
  <dcterms:modified xsi:type="dcterms:W3CDTF">2018-01-03T00:53:10Z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2052-10.1.0.7022</vt:lpwstr>
  </property>
</Properties>
</file>